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66" r:id="rId5"/>
    <p:sldId id="258" r:id="rId6"/>
    <p:sldId id="263" r:id="rId7"/>
    <p:sldId id="260" r:id="rId8"/>
    <p:sldId id="264" r:id="rId9"/>
    <p:sldId id="261" r:id="rId10"/>
    <p:sldId id="265" r:id="rId11"/>
    <p:sldId id="262" r:id="rId12"/>
    <p:sldId id="268" r:id="rId13"/>
    <p:sldId id="269" r:id="rId14"/>
  </p:sldIdLst>
  <p:sldSz cx="12192000" cy="6858000"/>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2"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61F7DA-D2CB-4EE5-A2C7-11DD99BAE8DB}" type="datetimeFigureOut">
              <a:rPr lang="pl-PL"/>
              <a:pPr>
                <a:defRPr/>
              </a:pPr>
              <a:t>28.01.2018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smtClean="0"/>
              <a:t>Edytuj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8D1B3BC-71ED-4AFB-9637-0346C9CF381F}"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obrazu slajdu 1"/>
          <p:cNvSpPr>
            <a:spLocks noGrp="1" noRot="1" noChangeAspect="1"/>
          </p:cNvSpPr>
          <p:nvPr>
            <p:ph type="sldImg"/>
          </p:nvPr>
        </p:nvSpPr>
        <p:spPr bwMode="auto">
          <a:noFill/>
          <a:ln>
            <a:solidFill>
              <a:srgbClr val="000000"/>
            </a:solidFill>
            <a:miter lim="800000"/>
            <a:headEnd/>
            <a:tailEnd/>
          </a:ln>
        </p:spPr>
      </p:sp>
      <p:sp>
        <p:nvSpPr>
          <p:cNvPr id="1945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945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BBBB8-384C-4A2E-9D87-80C3F35D5CBF}" type="slidenum">
              <a:rPr lang="pl-PL">
                <a:cs typeface="Arial" charset="0"/>
              </a:rPr>
              <a:pPr fontAlgn="base">
                <a:spcBef>
                  <a:spcPct val="0"/>
                </a:spcBef>
                <a:spcAft>
                  <a:spcPct val="0"/>
                </a:spcAft>
                <a:defRPr/>
              </a:pPr>
              <a:t>5</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E5836A15-A9C3-4B63-97C0-E90AE5B9EB4B}" type="datetimeFigureOut">
              <a:rPr lang="pl-PL"/>
              <a:pPr>
                <a:defRPr/>
              </a:pPr>
              <a:t>28.01.2018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B5515ED-AA1B-4DAD-B214-9ECF8EE9EB58}"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491A8C0-5CAE-441F-A65F-DF9E3D76AF7B}" type="datetimeFigureOut">
              <a:rPr lang="pl-PL"/>
              <a:pPr>
                <a:defRPr/>
              </a:pPr>
              <a:t>28.01.2018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D2651E0-BB4C-40E0-B0BE-2D428B2C52CD}"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A8B99C56-F1B8-4F95-9FDA-8BE63B087332}" type="datetimeFigureOut">
              <a:rPr lang="pl-PL"/>
              <a:pPr>
                <a:defRPr/>
              </a:pPr>
              <a:t>28.01.2018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084CE15-58E3-485E-AD10-1A59E891DDFC}"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91DF911C-7B53-4CFE-91D0-1A659DFA3096}" type="datetimeFigureOut">
              <a:rPr lang="pl-PL"/>
              <a:pPr>
                <a:defRPr/>
              </a:pPr>
              <a:t>28.01.2018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F96E676-EF2B-4B47-AAA6-E2A505E5F436}"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lvl1pPr>
              <a:defRPr/>
            </a:lvl1pPr>
          </a:lstStyle>
          <a:p>
            <a:pPr>
              <a:defRPr/>
            </a:pPr>
            <a:fld id="{123ECE2D-CD49-4F4F-B6CD-D6A7519846FE}" type="datetimeFigureOut">
              <a:rPr lang="pl-PL"/>
              <a:pPr>
                <a:defRPr/>
              </a:pPr>
              <a:t>28.01.2018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8A04721-10F3-4C27-8405-B9B4ACD19A2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ED79E9F2-E33F-472E-90E4-B71A5B170A37}" type="datetimeFigureOut">
              <a:rPr lang="pl-PL"/>
              <a:pPr>
                <a:defRPr/>
              </a:pPr>
              <a:t>28.01.2018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9C5ADD9-7B98-4806-B955-97A5DD19F0C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27D21608-E0A8-4B71-B008-2F325486B176}" type="datetimeFigureOut">
              <a:rPr lang="pl-PL"/>
              <a:pPr>
                <a:defRPr/>
              </a:pPr>
              <a:t>28.01.2018</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F8F1DFCD-1677-4E37-83EE-7411A7F0AFB5}"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2294AC65-0933-454C-AB4D-90E2180BD980}" type="datetimeFigureOut">
              <a:rPr lang="pl-PL"/>
              <a:pPr>
                <a:defRPr/>
              </a:pPr>
              <a:t>28.01.2018</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029AAF1-ADD4-4317-B932-00B34A9BE92B}"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CCF60452-9963-4156-A549-D9B79866A69E}" type="datetimeFigureOut">
              <a:rPr lang="pl-PL"/>
              <a:pPr>
                <a:defRPr/>
              </a:pPr>
              <a:t>28.01.2018</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08708CB-15D6-4274-9C0D-CD843830E4D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3"/>
          <p:cNvSpPr>
            <a:spLocks noGrp="1"/>
          </p:cNvSpPr>
          <p:nvPr>
            <p:ph type="dt" sz="half" idx="10"/>
          </p:nvPr>
        </p:nvSpPr>
        <p:spPr/>
        <p:txBody>
          <a:bodyPr/>
          <a:lstStyle>
            <a:lvl1pPr>
              <a:defRPr/>
            </a:lvl1pPr>
          </a:lstStyle>
          <a:p>
            <a:pPr>
              <a:defRPr/>
            </a:pPr>
            <a:fld id="{39F4478B-8878-4150-8D31-327A43BDCCD4}" type="datetimeFigureOut">
              <a:rPr lang="pl-PL"/>
              <a:pPr>
                <a:defRPr/>
              </a:pPr>
              <a:t>28.01.2018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7A9EFDC-365B-4B10-86E8-D73A31E2C7FF}"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3"/>
          <p:cNvSpPr>
            <a:spLocks noGrp="1"/>
          </p:cNvSpPr>
          <p:nvPr>
            <p:ph type="dt" sz="half" idx="10"/>
          </p:nvPr>
        </p:nvSpPr>
        <p:spPr/>
        <p:txBody>
          <a:bodyPr/>
          <a:lstStyle>
            <a:lvl1pPr>
              <a:defRPr/>
            </a:lvl1pPr>
          </a:lstStyle>
          <a:p>
            <a:pPr>
              <a:defRPr/>
            </a:pPr>
            <a:fld id="{59435752-233C-4810-8626-8099B9AF019F}" type="datetimeFigureOut">
              <a:rPr lang="pl-PL"/>
              <a:pPr>
                <a:defRPr/>
              </a:pPr>
              <a:t>28.01.2018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E2BE846-D550-41F4-8523-109CFA76BC7A}"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C85AA0-4259-49E4-B10F-3FB2A383C8FB}" type="datetimeFigureOut">
              <a:rPr lang="pl-PL"/>
              <a:pPr>
                <a:defRPr/>
              </a:pPr>
              <a:t>28.01.2018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D8FC044-C158-4F36-8FB6-761F1AD9347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338" name="Tytuł 1"/>
          <p:cNvSpPr>
            <a:spLocks noGrp="1"/>
          </p:cNvSpPr>
          <p:nvPr>
            <p:ph type="ctrTitle"/>
          </p:nvPr>
        </p:nvSpPr>
        <p:spPr>
          <a:xfrm>
            <a:off x="806450" y="0"/>
            <a:ext cx="11018838" cy="2649538"/>
          </a:xfrm>
        </p:spPr>
        <p:txBody>
          <a:bodyPr/>
          <a:lstStyle/>
          <a:p>
            <a:pPr eaLnBrk="1" hangingPunct="1"/>
            <a:r>
              <a:rPr lang="pl-PL" sz="9600" b="1" smtClean="0">
                <a:solidFill>
                  <a:schemeClr val="bg1"/>
                </a:solidFill>
              </a:rPr>
              <a:t>My practice in Portugal</a:t>
            </a:r>
          </a:p>
        </p:txBody>
      </p:sp>
      <p:sp>
        <p:nvSpPr>
          <p:cNvPr id="14339" name="Podtytuł 2"/>
          <p:cNvSpPr>
            <a:spLocks noGrp="1"/>
          </p:cNvSpPr>
          <p:nvPr>
            <p:ph type="subTitle" idx="1"/>
          </p:nvPr>
        </p:nvSpPr>
        <p:spPr>
          <a:xfrm>
            <a:off x="0" y="5741988"/>
            <a:ext cx="2154238" cy="1116012"/>
          </a:xfrm>
        </p:spPr>
        <p:txBody>
          <a:bodyPr/>
          <a:lstStyle/>
          <a:p>
            <a:pPr eaLnBrk="1" hangingPunct="1"/>
            <a:r>
              <a:rPr lang="pl-PL" sz="4000" b="1" smtClean="0">
                <a:solidFill>
                  <a:schemeClr val="bg1"/>
                </a:solidFill>
              </a:rPr>
              <a:t>Ewelina Zajko</a:t>
            </a:r>
          </a:p>
        </p:txBody>
      </p:sp>
    </p:spTree>
  </p:cSld>
  <p:clrMapOvr>
    <a:masterClrMapping/>
  </p:clrMapOvr>
  <mc:AlternateContent xmlns:mc="http://schemas.openxmlformats.org/markup-compatibility/2006" xmlns:p14="http://schemas.microsoft.com/office/powerpoint/2010/main">
    <mc:Choice Requires="p14">
      <p:transition spd="slow" p14:dur="3400" advTm="10660">
        <p14:reveal/>
      </p:transition>
    </mc:Choice>
    <mc:Fallback xmlns="">
      <p:transition spd="slow" advTm="106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578" name="Tytuł 1"/>
          <p:cNvSpPr>
            <a:spLocks noGrp="1"/>
          </p:cNvSpPr>
          <p:nvPr>
            <p:ph type="title"/>
          </p:nvPr>
        </p:nvSpPr>
        <p:spPr/>
        <p:txBody>
          <a:bodyPr/>
          <a:lstStyle/>
          <a:p>
            <a:pPr eaLnBrk="1" hangingPunct="1"/>
            <a:r>
              <a:rPr lang="pl-PL" b="1" dirty="0" err="1" smtClean="0">
                <a:solidFill>
                  <a:schemeClr val="bg1"/>
                </a:solidFill>
              </a:rPr>
              <a:t>Tourada</a:t>
            </a:r>
            <a:r>
              <a:rPr lang="pl-PL" b="1" dirty="0" smtClean="0">
                <a:solidFill>
                  <a:schemeClr val="bg1"/>
                </a:solidFill>
              </a:rPr>
              <a:t>- ‘</a:t>
            </a:r>
            <a:r>
              <a:rPr lang="pl-PL" b="1" dirty="0" err="1" smtClean="0">
                <a:solidFill>
                  <a:schemeClr val="bg1"/>
                </a:solidFill>
              </a:rPr>
              <a:t>bullfight</a:t>
            </a:r>
            <a:r>
              <a:rPr lang="pl-PL" b="1" dirty="0" smtClean="0">
                <a:solidFill>
                  <a:schemeClr val="bg1"/>
                </a:solidFill>
              </a:rPr>
              <a:t>’</a:t>
            </a:r>
          </a:p>
        </p:txBody>
      </p:sp>
      <p:sp>
        <p:nvSpPr>
          <p:cNvPr id="24579" name="Symbol zastępczy zawartości 2"/>
          <p:cNvSpPr>
            <a:spLocks noGrp="1"/>
          </p:cNvSpPr>
          <p:nvPr>
            <p:ph idx="1"/>
          </p:nvPr>
        </p:nvSpPr>
        <p:spPr>
          <a:xfrm>
            <a:off x="309563" y="1828800"/>
            <a:ext cx="8726487" cy="4757738"/>
          </a:xfrm>
        </p:spPr>
        <p:txBody>
          <a:bodyPr/>
          <a:lstStyle/>
          <a:p>
            <a:pPr eaLnBrk="1" hangingPunct="1"/>
            <a:r>
              <a:rPr lang="pl-PL" sz="4000" dirty="0" smtClean="0">
                <a:solidFill>
                  <a:schemeClr val="bg1"/>
                </a:solidFill>
              </a:rPr>
              <a:t>The aim of the fight is to provide the spectators with the incredible spectacle and harness the animal. Though the animal rights activists are against such an event, the government do not want to resign from that sport. Unlike the Corrida, bulls mustn’t be killed, however people get hurt quite frequently.</a:t>
            </a:r>
          </a:p>
        </p:txBody>
      </p:sp>
    </p:spTree>
  </p:cSld>
  <p:clrMapOvr>
    <a:masterClrMapping/>
  </p:clrMapOvr>
  <p:transition spd="med" advTm="25054">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72000"/>
          </a:stretch>
        </a:blipFill>
        <a:effectLst/>
      </p:bgPr>
    </p:bg>
    <p:spTree>
      <p:nvGrpSpPr>
        <p:cNvPr id="1" name=""/>
        <p:cNvGrpSpPr/>
        <p:nvPr/>
      </p:nvGrpSpPr>
      <p:grpSpPr>
        <a:xfrm>
          <a:off x="0" y="0"/>
          <a:ext cx="0" cy="0"/>
          <a:chOff x="0" y="0"/>
          <a:chExt cx="0" cy="0"/>
        </a:xfrm>
      </p:grpSpPr>
      <p:sp>
        <p:nvSpPr>
          <p:cNvPr id="25602" name="Tytuł 1"/>
          <p:cNvSpPr>
            <a:spLocks noGrp="1"/>
          </p:cNvSpPr>
          <p:nvPr>
            <p:ph type="title"/>
          </p:nvPr>
        </p:nvSpPr>
        <p:spPr/>
        <p:txBody>
          <a:bodyPr/>
          <a:lstStyle/>
          <a:p>
            <a:pPr eaLnBrk="1" hangingPunct="1"/>
            <a:r>
              <a:rPr lang="pl-PL" sz="6600" b="1" smtClean="0">
                <a:solidFill>
                  <a:schemeClr val="bg1"/>
                </a:solidFill>
              </a:rPr>
              <a:t>My interest in Portugal</a:t>
            </a:r>
          </a:p>
        </p:txBody>
      </p:sp>
      <p:sp>
        <p:nvSpPr>
          <p:cNvPr id="25603" name="Symbol zastępczy zawartości 2"/>
          <p:cNvSpPr>
            <a:spLocks noGrp="1"/>
          </p:cNvSpPr>
          <p:nvPr>
            <p:ph idx="1"/>
          </p:nvPr>
        </p:nvSpPr>
        <p:spPr>
          <a:xfrm>
            <a:off x="235527" y="1537854"/>
            <a:ext cx="9005455" cy="5209309"/>
          </a:xfrm>
        </p:spPr>
        <p:txBody>
          <a:bodyPr/>
          <a:lstStyle/>
          <a:p>
            <a:pPr marL="0" indent="0" eaLnBrk="1" hangingPunct="1">
              <a:buNone/>
            </a:pPr>
            <a:r>
              <a:rPr lang="pl-PL" sz="3600" dirty="0" smtClean="0">
                <a:solidFill>
                  <a:schemeClr val="bg1"/>
                </a:solidFill>
              </a:rPr>
              <a:t>My dream is to see the lusitano horse breed raised in that area, not the one that is met here, in Poland. I would also like to practise riding a horse in a Spanish style in Quintana Gontem near Lisbon, which is different from the classical English style that I ride everyday. </a:t>
            </a:r>
          </a:p>
          <a:p>
            <a:pPr marL="0" indent="0" eaLnBrk="1" hangingPunct="1">
              <a:buNone/>
            </a:pPr>
            <a:r>
              <a:rPr lang="pl-PL" sz="3600" dirty="0" smtClean="0">
                <a:solidFill>
                  <a:schemeClr val="bg1"/>
                </a:solidFill>
              </a:rPr>
              <a:t>Not only were these horses created to take part in horse </a:t>
            </a:r>
            <a:r>
              <a:rPr lang="pl-PL" sz="3600" dirty="0" smtClean="0">
                <a:solidFill>
                  <a:schemeClr val="bg1"/>
                </a:solidFill>
              </a:rPr>
              <a:t>contests </a:t>
            </a:r>
            <a:r>
              <a:rPr lang="pl-PL" sz="3600" dirty="0" smtClean="0">
                <a:solidFill>
                  <a:schemeClr val="bg1"/>
                </a:solidFill>
              </a:rPr>
              <a:t>but  also to herd the cattle.</a:t>
            </a:r>
          </a:p>
        </p:txBody>
      </p:sp>
    </p:spTree>
  </p:cSld>
  <p:clrMapOvr>
    <a:masterClrMapping/>
  </p:clrMapOvr>
  <p:transition spd="slow" advTm="22218">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626" name="Tytuł 1"/>
          <p:cNvSpPr>
            <a:spLocks noGrp="1"/>
          </p:cNvSpPr>
          <p:nvPr>
            <p:ph type="title"/>
          </p:nvPr>
        </p:nvSpPr>
        <p:spPr>
          <a:xfrm>
            <a:off x="155925" y="886847"/>
            <a:ext cx="10515600" cy="1325563"/>
          </a:xfrm>
        </p:spPr>
        <p:txBody>
          <a:bodyPr/>
          <a:lstStyle/>
          <a:p>
            <a:pPr eaLnBrk="1" hangingPunct="1"/>
            <a:r>
              <a:rPr lang="pl-PL" sz="6600" b="1" dirty="0" smtClean="0">
                <a:solidFill>
                  <a:schemeClr val="bg1"/>
                </a:solidFill>
              </a:rPr>
              <a:t>What else would I like to try?</a:t>
            </a:r>
          </a:p>
        </p:txBody>
      </p:sp>
      <p:sp>
        <p:nvSpPr>
          <p:cNvPr id="26627" name="Symbol zastępczy zawartości 2"/>
          <p:cNvSpPr>
            <a:spLocks noGrp="1"/>
          </p:cNvSpPr>
          <p:nvPr>
            <p:ph idx="1"/>
          </p:nvPr>
        </p:nvSpPr>
        <p:spPr>
          <a:xfrm>
            <a:off x="155925" y="2076773"/>
            <a:ext cx="12036075" cy="4603427"/>
          </a:xfrm>
        </p:spPr>
        <p:txBody>
          <a:bodyPr/>
          <a:lstStyle/>
          <a:p>
            <a:pPr marL="0" indent="0" eaLnBrk="1" hangingPunct="1">
              <a:buNone/>
            </a:pPr>
            <a:r>
              <a:rPr lang="pl-PL" sz="4400" dirty="0" smtClean="0">
                <a:solidFill>
                  <a:schemeClr val="bg1"/>
                </a:solidFill>
              </a:rPr>
              <a:t>Portugal is also renowned for surfing due to the biggest waves, reaching even 2 metres. That’s why summer is usually the best option for beginning surfers whilst the fall for ones with high and intermmediate level skills. </a:t>
            </a:r>
          </a:p>
          <a:p>
            <a:pPr marL="0" indent="0" eaLnBrk="1" hangingPunct="1">
              <a:buNone/>
            </a:pPr>
            <a:r>
              <a:rPr lang="pl-PL" sz="4400" dirty="0" smtClean="0">
                <a:solidFill>
                  <a:schemeClr val="bg1"/>
                </a:solidFill>
              </a:rPr>
              <a:t>I’ve always wanted to try such extreme sports and I believe it to be the greatest adventure ever.</a:t>
            </a:r>
          </a:p>
        </p:txBody>
      </p:sp>
    </p:spTree>
  </p:cSld>
  <p:clrMapOvr>
    <a:masterClrMapping/>
  </p:clrMapOvr>
  <mc:AlternateContent xmlns:mc="http://schemas.openxmlformats.org/markup-compatibility/2006" xmlns:p14="http://schemas.microsoft.com/office/powerpoint/2010/main">
    <mc:Choice Requires="p14">
      <p:transition spd="med" p14:dur="700" advTm="19490">
        <p:fade/>
      </p:transition>
    </mc:Choice>
    <mc:Fallback xmlns="">
      <p:transition spd="med" advTm="1949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650" name="Tytuł 1"/>
          <p:cNvSpPr>
            <a:spLocks noGrp="1"/>
          </p:cNvSpPr>
          <p:nvPr>
            <p:ph type="title"/>
          </p:nvPr>
        </p:nvSpPr>
        <p:spPr>
          <a:xfrm>
            <a:off x="0" y="4060825"/>
            <a:ext cx="12192000" cy="1751013"/>
          </a:xfrm>
        </p:spPr>
        <p:txBody>
          <a:bodyPr/>
          <a:lstStyle/>
          <a:p>
            <a:pPr algn="ctr" eaLnBrk="1" hangingPunct="1"/>
            <a:r>
              <a:rPr lang="pl-PL" sz="8800" b="1" smtClean="0">
                <a:solidFill>
                  <a:schemeClr val="bg1"/>
                </a:solidFill>
              </a:rPr>
              <a:t> Portugal, CU! </a:t>
            </a:r>
          </a:p>
        </p:txBody>
      </p:sp>
    </p:spTree>
  </p:cSld>
  <p:clrMapOvr>
    <a:masterClrMapping/>
  </p:clrMapOvr>
  <mc:AlternateContent xmlns:mc="http://schemas.openxmlformats.org/markup-compatibility/2006" xmlns:p14="http://schemas.microsoft.com/office/powerpoint/2010/main">
    <mc:Choice Requires="p14">
      <p:transition spd="slow" p14:dur="1500" advTm="10761">
        <p:split orient="vert"/>
      </p:transition>
    </mc:Choice>
    <mc:Fallback xmlns="">
      <p:transition spd="slow" advTm="10761">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Symbol zastępczy zawartości 2"/>
          <p:cNvSpPr>
            <a:spLocks noGrp="1"/>
          </p:cNvSpPr>
          <p:nvPr>
            <p:ph idx="1"/>
          </p:nvPr>
        </p:nvSpPr>
        <p:spPr>
          <a:xfrm>
            <a:off x="7051729" y="511175"/>
            <a:ext cx="4457646" cy="6069013"/>
          </a:xfrm>
        </p:spPr>
        <p:txBody>
          <a:bodyPr/>
          <a:lstStyle/>
          <a:p>
            <a:pPr eaLnBrk="1" hangingPunct="1">
              <a:lnSpc>
                <a:spcPct val="80000"/>
              </a:lnSpc>
            </a:pPr>
            <a:r>
              <a:rPr lang="pl-PL" sz="2600" b="1" dirty="0" smtClean="0">
                <a:solidFill>
                  <a:schemeClr val="bg1"/>
                </a:solidFill>
              </a:rPr>
              <a:t>Flag</a:t>
            </a:r>
          </a:p>
          <a:p>
            <a:pPr eaLnBrk="1" hangingPunct="1">
              <a:lnSpc>
                <a:spcPct val="80000"/>
              </a:lnSpc>
              <a:buFont typeface="Arial" charset="0"/>
              <a:buNone/>
            </a:pPr>
            <a:r>
              <a:rPr lang="pl-PL" sz="2600" dirty="0" smtClean="0">
                <a:solidFill>
                  <a:schemeClr val="bg1"/>
                </a:solidFill>
              </a:rPr>
              <a:t>The Red </a:t>
            </a:r>
            <a:r>
              <a:rPr lang="pl-PL" sz="2600" dirty="0" smtClean="0">
                <a:solidFill>
                  <a:schemeClr val="bg1"/>
                </a:solidFill>
              </a:rPr>
              <a:t>color </a:t>
            </a:r>
            <a:r>
              <a:rPr lang="pl-PL" sz="2600" dirty="0" smtClean="0">
                <a:solidFill>
                  <a:schemeClr val="bg1"/>
                </a:solidFill>
              </a:rPr>
              <a:t>symbolises blood and the fight.</a:t>
            </a:r>
          </a:p>
          <a:p>
            <a:pPr eaLnBrk="1" hangingPunct="1">
              <a:lnSpc>
                <a:spcPct val="80000"/>
              </a:lnSpc>
              <a:buFont typeface="Arial" charset="0"/>
              <a:buNone/>
            </a:pPr>
            <a:r>
              <a:rPr lang="pl-PL" sz="2600" dirty="0" smtClean="0">
                <a:solidFill>
                  <a:schemeClr val="bg1"/>
                </a:solidFill>
              </a:rPr>
              <a:t>When it comes to Green, we don’t exactly know its significance but </a:t>
            </a:r>
            <a:r>
              <a:rPr lang="pl-PL" sz="2600" dirty="0" err="1" smtClean="0">
                <a:solidFill>
                  <a:schemeClr val="bg1"/>
                </a:solidFill>
              </a:rPr>
              <a:t>it’s</a:t>
            </a:r>
            <a:r>
              <a:rPr lang="pl-PL" sz="2600" dirty="0" smtClean="0">
                <a:solidFill>
                  <a:schemeClr val="bg1"/>
                </a:solidFill>
              </a:rPr>
              <a:t> assumed that it may stand for Portuguese’s beautiful green areas as well as everlasting spring.</a:t>
            </a:r>
          </a:p>
          <a:p>
            <a:pPr eaLnBrk="1" hangingPunct="1">
              <a:lnSpc>
                <a:spcPct val="80000"/>
              </a:lnSpc>
              <a:buFont typeface="Arial" charset="0"/>
              <a:buNone/>
            </a:pPr>
            <a:r>
              <a:rPr lang="pl-PL" sz="2600" dirty="0" smtClean="0">
                <a:solidFill>
                  <a:schemeClr val="bg1"/>
                </a:solidFill>
              </a:rPr>
              <a:t>The White color stands for peace and harmony.</a:t>
            </a:r>
          </a:p>
          <a:p>
            <a:pPr eaLnBrk="1" hangingPunct="1">
              <a:lnSpc>
                <a:spcPct val="80000"/>
              </a:lnSpc>
            </a:pPr>
            <a:r>
              <a:rPr lang="pl-PL" sz="2600" b="1" dirty="0" smtClean="0">
                <a:solidFill>
                  <a:schemeClr val="bg1"/>
                </a:solidFill>
              </a:rPr>
              <a:t>Coat of arms:</a:t>
            </a:r>
          </a:p>
          <a:p>
            <a:pPr eaLnBrk="1" hangingPunct="1">
              <a:lnSpc>
                <a:spcPct val="80000"/>
              </a:lnSpc>
              <a:buFont typeface="Arial" charset="0"/>
              <a:buNone/>
            </a:pPr>
            <a:r>
              <a:rPr lang="pl-PL" sz="2600" dirty="0" smtClean="0">
                <a:solidFill>
                  <a:schemeClr val="bg1"/>
                </a:solidFill>
              </a:rPr>
              <a:t>Armillary sphere represents geographical discoveries and marine conquests.</a:t>
            </a:r>
          </a:p>
        </p:txBody>
      </p:sp>
    </p:spTree>
  </p:cSld>
  <p:clrMapOvr>
    <a:masterClrMapping/>
  </p:clrMapOvr>
  <p:transition spd="slow" advTm="26476">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6386" name="Symbol zastępczy zawartości 2"/>
          <p:cNvSpPr>
            <a:spLocks noGrp="1"/>
          </p:cNvSpPr>
          <p:nvPr>
            <p:ph idx="1"/>
          </p:nvPr>
        </p:nvSpPr>
        <p:spPr>
          <a:xfrm>
            <a:off x="0" y="620713"/>
            <a:ext cx="4478338" cy="5811837"/>
          </a:xfrm>
        </p:spPr>
        <p:txBody>
          <a:bodyPr/>
          <a:lstStyle/>
          <a:p>
            <a:pPr marL="0" indent="0" eaLnBrk="1" hangingPunct="1">
              <a:buFont typeface="Arial" charset="0"/>
              <a:buNone/>
            </a:pPr>
            <a:r>
              <a:rPr lang="pl-PL" b="1" dirty="0" smtClean="0">
                <a:solidFill>
                  <a:schemeClr val="bg1"/>
                </a:solidFill>
              </a:rPr>
              <a:t>Location</a:t>
            </a:r>
            <a:r>
              <a:rPr lang="pl-PL" dirty="0" smtClean="0">
                <a:solidFill>
                  <a:schemeClr val="bg1"/>
                </a:solidFill>
              </a:rPr>
              <a:t> </a:t>
            </a:r>
          </a:p>
          <a:p>
            <a:pPr marL="0" indent="0" eaLnBrk="1" hangingPunct="1">
              <a:buFont typeface="Arial" charset="0"/>
              <a:buNone/>
            </a:pPr>
            <a:r>
              <a:rPr lang="pl-PL" dirty="0" smtClean="0">
                <a:solidFill>
                  <a:schemeClr val="bg1"/>
                </a:solidFill>
              </a:rPr>
              <a:t>Portugal, officially called         </a:t>
            </a:r>
            <a:r>
              <a:rPr lang="pl-PL" i="1" dirty="0" smtClean="0">
                <a:solidFill>
                  <a:schemeClr val="bg1"/>
                </a:solidFill>
              </a:rPr>
              <a:t>Republica Portuguesa</a:t>
            </a:r>
            <a:r>
              <a:rPr lang="pl-PL" dirty="0" smtClean="0">
                <a:solidFill>
                  <a:schemeClr val="bg1"/>
                </a:solidFill>
              </a:rPr>
              <a:t>, is located in the south-western part of Europe and it is the westernmost country which borders with Spain from the East and is surrounded by the Atlantic Ocean from the West. It also owns two islands lying in the Atlantic Ocean called Madera and Azores. It is the member of EU and NATO organiazation too.</a:t>
            </a:r>
          </a:p>
          <a:p>
            <a:pPr marL="0" indent="0" eaLnBrk="1" hangingPunct="1">
              <a:buFont typeface="Arial" charset="0"/>
              <a:buNone/>
            </a:pPr>
            <a:endParaRPr lang="pl-PL" dirty="0" smtClean="0">
              <a:solidFill>
                <a:schemeClr val="bg1"/>
              </a:solidFill>
            </a:endParaRPr>
          </a:p>
        </p:txBody>
      </p:sp>
      <p:sp>
        <p:nvSpPr>
          <p:cNvPr id="4" name="Serce 3"/>
          <p:cNvSpPr/>
          <p:nvPr/>
        </p:nvSpPr>
        <p:spPr>
          <a:xfrm>
            <a:off x="5207000" y="1704975"/>
            <a:ext cx="341313" cy="309563"/>
          </a:xfrm>
          <a:prstGeom prst="hear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chemeClr val="bg1"/>
              </a:solidFill>
            </a:endParaRPr>
          </a:p>
        </p:txBody>
      </p:sp>
      <p:cxnSp>
        <p:nvCxnSpPr>
          <p:cNvPr id="8" name="Łącznik prosty ze strzałką 7"/>
          <p:cNvCxnSpPr/>
          <p:nvPr/>
        </p:nvCxnSpPr>
        <p:spPr>
          <a:xfrm flipH="1">
            <a:off x="5656263" y="1597025"/>
            <a:ext cx="387350" cy="153988"/>
          </a:xfrm>
          <a:prstGeom prst="straightConnector1">
            <a:avLst/>
          </a:prstGeom>
          <a:ln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389" name="pole tekstowe 8"/>
          <p:cNvSpPr txBox="1">
            <a:spLocks noChangeArrowheads="1"/>
          </p:cNvSpPr>
          <p:nvPr/>
        </p:nvSpPr>
        <p:spPr bwMode="auto">
          <a:xfrm>
            <a:off x="6153150" y="1289050"/>
            <a:ext cx="1223963" cy="461963"/>
          </a:xfrm>
          <a:prstGeom prst="rect">
            <a:avLst/>
          </a:prstGeom>
          <a:noFill/>
          <a:ln w="9525">
            <a:noFill/>
            <a:miter lim="800000"/>
            <a:headEnd/>
            <a:tailEnd/>
          </a:ln>
        </p:spPr>
        <p:txBody>
          <a:bodyPr>
            <a:spAutoFit/>
          </a:bodyPr>
          <a:lstStyle/>
          <a:p>
            <a:r>
              <a:rPr lang="pl-PL" sz="2400" b="1">
                <a:solidFill>
                  <a:schemeClr val="bg1"/>
                </a:solidFill>
                <a:latin typeface="Calibri" pitchFamily="34" charset="0"/>
              </a:rPr>
              <a:t>Braga</a:t>
            </a:r>
            <a:r>
              <a:rPr lang="pl-PL">
                <a:latin typeface="Calibri"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27356">
        <p:split orient="vert"/>
      </p:transition>
    </mc:Choice>
    <mc:Fallback xmlns="">
      <p:transition spd="slow" advTm="27356">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pPr eaLnBrk="1" hangingPunct="1"/>
            <a:r>
              <a:rPr lang="pl-PL" sz="6600" b="1" dirty="0" smtClean="0">
                <a:solidFill>
                  <a:schemeClr val="bg1"/>
                </a:solidFill>
              </a:rPr>
              <a:t>The biggest </a:t>
            </a:r>
            <a:r>
              <a:rPr lang="pl-PL" sz="6600" b="1" dirty="0" err="1" smtClean="0">
                <a:solidFill>
                  <a:schemeClr val="bg1"/>
                </a:solidFill>
              </a:rPr>
              <a:t>cities</a:t>
            </a:r>
            <a:r>
              <a:rPr lang="pl-PL" sz="6600" b="1" dirty="0" smtClean="0">
                <a:solidFill>
                  <a:schemeClr val="bg1"/>
                </a:solidFill>
              </a:rPr>
              <a:t> are:</a:t>
            </a:r>
          </a:p>
        </p:txBody>
      </p:sp>
      <p:sp>
        <p:nvSpPr>
          <p:cNvPr id="17411" name="Symbol zastępczy zawartości 2"/>
          <p:cNvSpPr>
            <a:spLocks noGrp="1"/>
          </p:cNvSpPr>
          <p:nvPr>
            <p:ph idx="1"/>
          </p:nvPr>
        </p:nvSpPr>
        <p:spPr/>
        <p:txBody>
          <a:bodyPr/>
          <a:lstStyle/>
          <a:p>
            <a:pPr eaLnBrk="1" hangingPunct="1"/>
            <a:r>
              <a:rPr lang="pl-PL" sz="3600" smtClean="0">
                <a:solidFill>
                  <a:schemeClr val="bg1"/>
                </a:solidFill>
              </a:rPr>
              <a:t>Lisbona – 770 000 residents</a:t>
            </a:r>
          </a:p>
          <a:p>
            <a:pPr eaLnBrk="1" hangingPunct="1"/>
            <a:r>
              <a:rPr lang="pl-PL" sz="3600" smtClean="0">
                <a:solidFill>
                  <a:schemeClr val="bg1"/>
                </a:solidFill>
              </a:rPr>
              <a:t>Porto - 307 000 residents</a:t>
            </a:r>
          </a:p>
          <a:p>
            <a:pPr eaLnBrk="1" hangingPunct="1"/>
            <a:r>
              <a:rPr lang="pl-PL" sz="3600" smtClean="0">
                <a:solidFill>
                  <a:schemeClr val="bg1"/>
                </a:solidFill>
              </a:rPr>
              <a:t>Amadora - 181 000 residents</a:t>
            </a:r>
          </a:p>
          <a:p>
            <a:pPr eaLnBrk="1" hangingPunct="1"/>
            <a:r>
              <a:rPr lang="pl-PL" sz="3600" smtClean="0">
                <a:solidFill>
                  <a:schemeClr val="bg1"/>
                </a:solidFill>
              </a:rPr>
              <a:t>Setúbal - 103 000 residents</a:t>
            </a:r>
          </a:p>
          <a:p>
            <a:pPr eaLnBrk="1" hangingPunct="1"/>
            <a:r>
              <a:rPr lang="pl-PL" sz="3600" smtClean="0">
                <a:solidFill>
                  <a:schemeClr val="bg1"/>
                </a:solidFill>
              </a:rPr>
              <a:t>Funchal - 115 400 residents</a:t>
            </a:r>
          </a:p>
          <a:p>
            <a:pPr eaLnBrk="1" hangingPunct="1"/>
            <a:r>
              <a:rPr lang="pl-PL" sz="3600" u="sng" smtClean="0">
                <a:solidFill>
                  <a:schemeClr val="bg1"/>
                </a:solidFill>
              </a:rPr>
              <a:t>Braga - 63 000 </a:t>
            </a:r>
            <a:r>
              <a:rPr lang="pl-PL" sz="3600" smtClean="0">
                <a:solidFill>
                  <a:schemeClr val="bg1"/>
                </a:solidFill>
              </a:rPr>
              <a:t>residents</a:t>
            </a:r>
            <a:endParaRPr lang="pl-PL" sz="3600" u="sng" smtClean="0">
              <a:solidFill>
                <a:schemeClr val="bg1"/>
              </a:solidFill>
            </a:endParaRPr>
          </a:p>
          <a:p>
            <a:pPr eaLnBrk="1" hangingPunct="1"/>
            <a:r>
              <a:rPr lang="pl-PL" sz="3600" smtClean="0">
                <a:solidFill>
                  <a:schemeClr val="bg1"/>
                </a:solidFill>
              </a:rPr>
              <a:t>Coimbra – 60 000 residents</a:t>
            </a:r>
          </a:p>
        </p:txBody>
      </p:sp>
      <p:sp>
        <p:nvSpPr>
          <p:cNvPr id="17412" name="pole tekstowe 3"/>
          <p:cNvSpPr txBox="1">
            <a:spLocks noChangeArrowheads="1"/>
          </p:cNvSpPr>
          <p:nvPr/>
        </p:nvSpPr>
        <p:spPr bwMode="auto">
          <a:xfrm>
            <a:off x="7734300" y="1501775"/>
            <a:ext cx="4198938" cy="915988"/>
          </a:xfrm>
          <a:prstGeom prst="rect">
            <a:avLst/>
          </a:prstGeom>
          <a:noFill/>
          <a:ln w="9525">
            <a:noFill/>
            <a:miter lim="800000"/>
            <a:headEnd/>
            <a:tailEnd/>
          </a:ln>
        </p:spPr>
        <p:txBody>
          <a:bodyPr>
            <a:spAutoFit/>
          </a:bodyPr>
          <a:lstStyle/>
          <a:p>
            <a:r>
              <a:rPr lang="pl-PL" b="1" dirty="0">
                <a:solidFill>
                  <a:schemeClr val="bg1"/>
                </a:solidFill>
                <a:latin typeface="Calibri" pitchFamily="34" charset="0"/>
              </a:rPr>
              <a:t>„In </a:t>
            </a:r>
            <a:r>
              <a:rPr lang="pl-PL" b="1" dirty="0" smtClean="0">
                <a:solidFill>
                  <a:schemeClr val="bg1"/>
                </a:solidFill>
                <a:latin typeface="Calibri" pitchFamily="34" charset="0"/>
              </a:rPr>
              <a:t>Braga </a:t>
            </a:r>
            <a:r>
              <a:rPr lang="pl-PL" b="1" dirty="0">
                <a:solidFill>
                  <a:schemeClr val="bg1"/>
                </a:solidFill>
                <a:latin typeface="Calibri" pitchFamily="34" charset="0"/>
              </a:rPr>
              <a:t>people pray, in Porto they work, in Coimbra they study and in Lisbon they live their lives”.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264">
        <p15:prstTrans prst="prestige"/>
      </p:transition>
    </mc:Choice>
    <mc:Fallback xmlns="">
      <p:transition spd="slow" advTm="1726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Obraz 3"/>
          <p:cNvPicPr>
            <a:picLocks noChangeAspect="1"/>
          </p:cNvPicPr>
          <p:nvPr/>
        </p:nvPicPr>
        <p:blipFill>
          <a:blip r:embed="rId3"/>
          <a:srcRect/>
          <a:stretch>
            <a:fillRect/>
          </a:stretch>
        </p:blipFill>
        <p:spPr bwMode="auto">
          <a:xfrm>
            <a:off x="5997575" y="0"/>
            <a:ext cx="6194425" cy="3441700"/>
          </a:xfrm>
          <a:prstGeom prst="rect">
            <a:avLst/>
          </a:prstGeom>
          <a:noFill/>
          <a:ln w="9525">
            <a:noFill/>
            <a:miter lim="800000"/>
            <a:headEnd/>
            <a:tailEnd/>
          </a:ln>
        </p:spPr>
      </p:pic>
      <p:pic>
        <p:nvPicPr>
          <p:cNvPr id="18435" name="Obraz 4"/>
          <p:cNvPicPr>
            <a:picLocks noChangeAspect="1"/>
          </p:cNvPicPr>
          <p:nvPr/>
        </p:nvPicPr>
        <p:blipFill>
          <a:blip r:embed="rId4"/>
          <a:srcRect/>
          <a:stretch>
            <a:fillRect/>
          </a:stretch>
        </p:blipFill>
        <p:spPr bwMode="auto">
          <a:xfrm>
            <a:off x="0" y="3390900"/>
            <a:ext cx="5997575" cy="3467100"/>
          </a:xfrm>
          <a:prstGeom prst="rect">
            <a:avLst/>
          </a:prstGeom>
          <a:noFill/>
          <a:ln w="9525">
            <a:noFill/>
            <a:miter lim="800000"/>
            <a:headEnd/>
            <a:tailEnd/>
          </a:ln>
        </p:spPr>
      </p:pic>
      <p:pic>
        <p:nvPicPr>
          <p:cNvPr id="18437" name="Obraz 6"/>
          <p:cNvPicPr>
            <a:picLocks noChangeAspect="1"/>
          </p:cNvPicPr>
          <p:nvPr/>
        </p:nvPicPr>
        <p:blipFill>
          <a:blip r:embed="rId5"/>
          <a:srcRect/>
          <a:stretch>
            <a:fillRect/>
          </a:stretch>
        </p:blipFill>
        <p:spPr bwMode="auto">
          <a:xfrm>
            <a:off x="5997575" y="3441700"/>
            <a:ext cx="6194425" cy="3416300"/>
          </a:xfrm>
          <a:prstGeom prst="rect">
            <a:avLst/>
          </a:prstGeom>
          <a:noFill/>
          <a:ln w="9525">
            <a:noFill/>
            <a:miter lim="800000"/>
            <a:headEnd/>
            <a:tailEnd/>
          </a:ln>
        </p:spPr>
      </p:pic>
      <p:pic>
        <p:nvPicPr>
          <p:cNvPr id="2" name="Obraz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5997575" cy="3390900"/>
          </a:xfrm>
          <a:prstGeom prst="rect">
            <a:avLst/>
          </a:prstGeom>
        </p:spPr>
      </p:pic>
      <p:sp>
        <p:nvSpPr>
          <p:cNvPr id="8" name="Prostokąt 7"/>
          <p:cNvSpPr/>
          <p:nvPr/>
        </p:nvSpPr>
        <p:spPr>
          <a:xfrm>
            <a:off x="3689350" y="1735138"/>
            <a:ext cx="5160963" cy="2892280"/>
          </a:xfrm>
          <a:prstGeom prst="rect">
            <a:avLst/>
          </a:prstGeom>
          <a:solidFill>
            <a:schemeClr val="bg1"/>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pl-PL"/>
          </a:p>
        </p:txBody>
      </p:sp>
      <p:sp>
        <p:nvSpPr>
          <p:cNvPr id="18439" name="pole tekstowe 8"/>
          <p:cNvSpPr txBox="1">
            <a:spLocks noChangeArrowheads="1"/>
          </p:cNvSpPr>
          <p:nvPr/>
        </p:nvSpPr>
        <p:spPr bwMode="auto">
          <a:xfrm>
            <a:off x="3835400" y="1889125"/>
            <a:ext cx="5014913" cy="2563813"/>
          </a:xfrm>
          <a:prstGeom prst="rect">
            <a:avLst/>
          </a:prstGeom>
          <a:noFill/>
          <a:ln w="9525">
            <a:noFill/>
            <a:miter lim="800000"/>
            <a:headEnd/>
            <a:tailEnd/>
          </a:ln>
        </p:spPr>
        <p:txBody>
          <a:bodyPr>
            <a:spAutoFit/>
          </a:bodyPr>
          <a:lstStyle/>
          <a:p>
            <a:r>
              <a:rPr lang="pl-PL" dirty="0">
                <a:latin typeface="Calibri" pitchFamily="34" charset="0"/>
              </a:rPr>
              <a:t> 		</a:t>
            </a:r>
            <a:r>
              <a:rPr lang="pl-PL" b="1" dirty="0">
                <a:latin typeface="Calibri" pitchFamily="34" charset="0"/>
              </a:rPr>
              <a:t>WEATHER </a:t>
            </a:r>
          </a:p>
          <a:p>
            <a:r>
              <a:rPr lang="pl-PL" dirty="0">
                <a:latin typeface="Calibri" pitchFamily="34" charset="0"/>
              </a:rPr>
              <a:t>The Mediterranean climate which is characteristic for Portugal means that in the winter the temperatures are clearly diffrent in the south and in the north part of the country. As a result, the region  Algarve is warm and sunny with the possibility of sunbathing through the whole year, </a:t>
            </a:r>
            <a:r>
              <a:rPr lang="pl-PL" dirty="0" smtClean="0">
                <a:latin typeface="Calibri" pitchFamily="34" charset="0"/>
              </a:rPr>
              <a:t>whereas </a:t>
            </a:r>
            <a:r>
              <a:rPr lang="pl-PL" dirty="0">
                <a:latin typeface="Calibri" pitchFamily="34" charset="0"/>
              </a:rPr>
              <a:t>in Lisbon the days are sunny and rainy in turn. Summers are mainly really hot.</a:t>
            </a:r>
          </a:p>
        </p:txBody>
      </p:sp>
    </p:spTree>
  </p:cSld>
  <p:clrMapOvr>
    <a:masterClrMapping/>
  </p:clrMapOvr>
  <p:transition spd="slow" advTm="21415">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482" name="pole tekstowe 6"/>
          <p:cNvSpPr txBox="1">
            <a:spLocks noChangeArrowheads="1"/>
          </p:cNvSpPr>
          <p:nvPr/>
        </p:nvSpPr>
        <p:spPr bwMode="auto">
          <a:xfrm>
            <a:off x="1116013" y="201613"/>
            <a:ext cx="10012362" cy="2654300"/>
          </a:xfrm>
          <a:prstGeom prst="rect">
            <a:avLst/>
          </a:prstGeom>
          <a:noFill/>
          <a:ln w="9525">
            <a:noFill/>
            <a:miter lim="800000"/>
            <a:headEnd/>
            <a:tailEnd/>
          </a:ln>
        </p:spPr>
        <p:txBody>
          <a:bodyPr>
            <a:spAutoFit/>
          </a:bodyPr>
          <a:lstStyle/>
          <a:p>
            <a:r>
              <a:rPr lang="pl-PL" sz="2800" b="1" dirty="0">
                <a:solidFill>
                  <a:schemeClr val="bg1"/>
                </a:solidFill>
                <a:latin typeface="Calibri" pitchFamily="34" charset="0"/>
              </a:rPr>
              <a:t>Culture:</a:t>
            </a:r>
          </a:p>
          <a:p>
            <a:r>
              <a:rPr lang="pl-PL" sz="2800" dirty="0">
                <a:solidFill>
                  <a:schemeClr val="bg1"/>
                </a:solidFill>
                <a:latin typeface="Calibri" pitchFamily="34" charset="0"/>
              </a:rPr>
              <a:t>Portuguese men greet women with a great respect. People </a:t>
            </a:r>
            <a:r>
              <a:rPr lang="pl-PL" sz="2800" dirty="0" smtClean="0">
                <a:solidFill>
                  <a:schemeClr val="bg1"/>
                </a:solidFill>
                <a:latin typeface="Calibri" pitchFamily="34" charset="0"/>
              </a:rPr>
              <a:t>living </a:t>
            </a:r>
            <a:r>
              <a:rPr lang="pl-PL" sz="2800" dirty="0">
                <a:solidFill>
                  <a:schemeClr val="bg1"/>
                </a:solidFill>
                <a:latin typeface="Calibri" pitchFamily="34" charset="0"/>
              </a:rPr>
              <a:t>there take their time and do not rush whatsoever. </a:t>
            </a:r>
            <a:r>
              <a:rPr lang="pl-PL" sz="2800" dirty="0" smtClean="0">
                <a:solidFill>
                  <a:schemeClr val="bg1"/>
                </a:solidFill>
                <a:latin typeface="Calibri" pitchFamily="34" charset="0"/>
              </a:rPr>
              <a:t>Instead, </a:t>
            </a:r>
            <a:r>
              <a:rPr lang="pl-PL" sz="2800" dirty="0">
                <a:solidFill>
                  <a:schemeClr val="bg1"/>
                </a:solidFill>
                <a:latin typeface="Calibri" pitchFamily="34" charset="0"/>
              </a:rPr>
              <a:t>they really enjoy their lives and even dinner time is mostly treated as a social meeting than just having a normal meal and it </a:t>
            </a:r>
            <a:r>
              <a:rPr lang="pl-PL" sz="2800" dirty="0" smtClean="0">
                <a:solidFill>
                  <a:schemeClr val="bg1"/>
                </a:solidFill>
                <a:latin typeface="Calibri" pitchFamily="34" charset="0"/>
              </a:rPr>
              <a:t>lasts </a:t>
            </a:r>
            <a:r>
              <a:rPr lang="pl-PL" sz="2800" dirty="0">
                <a:solidFill>
                  <a:schemeClr val="bg1"/>
                </a:solidFill>
                <a:latin typeface="Calibri" pitchFamily="34" charset="0"/>
              </a:rPr>
              <a:t>more than 2 hours.</a:t>
            </a:r>
          </a:p>
        </p:txBody>
      </p:sp>
    </p:spTree>
  </p:cSld>
  <p:clrMapOvr>
    <a:masterClrMapping/>
  </p:clrMapOvr>
  <mc:AlternateContent xmlns:mc="http://schemas.openxmlformats.org/markup-compatibility/2006" xmlns:p14="http://schemas.microsoft.com/office/powerpoint/2010/main">
    <mc:Choice Requires="p14">
      <p:transition spd="med" p14:dur="700" advTm="13165">
        <p:fade/>
      </p:transition>
    </mc:Choice>
    <mc:Fallback xmlns="">
      <p:transition spd="med" advTm="1316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506" name="Tytuł 1"/>
          <p:cNvSpPr>
            <a:spLocks noGrp="1"/>
          </p:cNvSpPr>
          <p:nvPr>
            <p:ph type="title"/>
          </p:nvPr>
        </p:nvSpPr>
        <p:spPr>
          <a:xfrm>
            <a:off x="4340225" y="163513"/>
            <a:ext cx="3351213" cy="1325562"/>
          </a:xfrm>
        </p:spPr>
        <p:txBody>
          <a:bodyPr/>
          <a:lstStyle/>
          <a:p>
            <a:pPr eaLnBrk="1" hangingPunct="1"/>
            <a:r>
              <a:rPr lang="pl-PL" sz="7200" b="1" dirty="0" smtClean="0">
                <a:solidFill>
                  <a:schemeClr val="bg1"/>
                </a:solidFill>
              </a:rPr>
              <a:t>Tourism</a:t>
            </a:r>
          </a:p>
        </p:txBody>
      </p:sp>
      <p:sp>
        <p:nvSpPr>
          <p:cNvPr id="3" name="Symbol zastępczy zawartości 2"/>
          <p:cNvSpPr>
            <a:spLocks noGrp="1"/>
          </p:cNvSpPr>
          <p:nvPr>
            <p:ph idx="1"/>
          </p:nvPr>
        </p:nvSpPr>
        <p:spPr>
          <a:xfrm>
            <a:off x="1177925" y="1489075"/>
            <a:ext cx="9902825" cy="5176838"/>
          </a:xfrm>
        </p:spPr>
        <p:txBody>
          <a:bodyPr rtlCol="0">
            <a:normAutofit/>
          </a:bodyPr>
          <a:lstStyle/>
          <a:p>
            <a:pPr marL="0" indent="0" eaLnBrk="1" fontAlgn="auto" hangingPunct="1">
              <a:spcAft>
                <a:spcPts val="0"/>
              </a:spcAft>
              <a:buFont typeface="Arial" panose="020B0604020202020204" pitchFamily="34" charset="0"/>
              <a:buNone/>
              <a:defRPr/>
            </a:pPr>
            <a:r>
              <a:rPr lang="pl-PL" sz="3200" b="1" dirty="0" smtClean="0">
                <a:solidFill>
                  <a:schemeClr val="bg1"/>
                </a:solidFill>
              </a:rPr>
              <a:t> Portual </a:t>
            </a:r>
            <a:r>
              <a:rPr lang="pl-PL" sz="3200" b="1" dirty="0">
                <a:solidFill>
                  <a:schemeClr val="bg1"/>
                </a:solidFill>
              </a:rPr>
              <a:t>is famous for its many touristic attractions. </a:t>
            </a:r>
          </a:p>
          <a:p>
            <a:pPr marL="0" indent="0" eaLnBrk="1" fontAlgn="auto" hangingPunct="1">
              <a:spcAft>
                <a:spcPts val="0"/>
              </a:spcAft>
              <a:buFont typeface="Arial" panose="020B0604020202020204" pitchFamily="34" charset="0"/>
              <a:buNone/>
              <a:defRPr/>
            </a:pPr>
            <a:r>
              <a:rPr lang="pl-PL" sz="3200" b="1" dirty="0" smtClean="0">
                <a:solidFill>
                  <a:schemeClr val="bg1"/>
                </a:solidFill>
              </a:rPr>
              <a:t> In </a:t>
            </a:r>
            <a:r>
              <a:rPr lang="pl-PL" sz="3200" b="1" dirty="0">
                <a:solidFill>
                  <a:schemeClr val="bg1"/>
                </a:solidFill>
              </a:rPr>
              <a:t>Lisbon you can see the oldest yellow tram no 28, which you can take to travel among narrow streets of the city. </a:t>
            </a:r>
          </a:p>
          <a:p>
            <a:pPr marL="0" indent="0" eaLnBrk="1" fontAlgn="auto" hangingPunct="1">
              <a:spcAft>
                <a:spcPts val="0"/>
              </a:spcAft>
              <a:buFont typeface="Arial" panose="020B0604020202020204" pitchFamily="34" charset="0"/>
              <a:buNone/>
              <a:defRPr/>
            </a:pPr>
            <a:r>
              <a:rPr lang="pl-PL" sz="3200" b="1" dirty="0" smtClean="0">
                <a:solidFill>
                  <a:schemeClr val="bg1"/>
                </a:solidFill>
              </a:rPr>
              <a:t> In </a:t>
            </a:r>
            <a:r>
              <a:rPr lang="pl-PL" sz="3200" b="1" dirty="0">
                <a:solidFill>
                  <a:schemeClr val="bg1"/>
                </a:solidFill>
              </a:rPr>
              <a:t>Tomar you explore a mighty castle, founded in 1166 as the headguarters of the Order of the Knights Templar. </a:t>
            </a:r>
          </a:p>
          <a:p>
            <a:pPr marL="0" indent="0" eaLnBrk="1" fontAlgn="auto" hangingPunct="1">
              <a:spcAft>
                <a:spcPts val="0"/>
              </a:spcAft>
              <a:buFont typeface="Arial" panose="020B0604020202020204" pitchFamily="34" charset="0"/>
              <a:buNone/>
              <a:defRPr/>
            </a:pPr>
            <a:r>
              <a:rPr lang="pl-PL" sz="3200" b="1" dirty="0" smtClean="0">
                <a:solidFill>
                  <a:schemeClr val="bg1"/>
                </a:solidFill>
              </a:rPr>
              <a:t> In </a:t>
            </a:r>
            <a:r>
              <a:rPr lang="pl-PL" sz="3200" b="1" dirty="0">
                <a:solidFill>
                  <a:schemeClr val="bg1"/>
                </a:solidFill>
              </a:rPr>
              <a:t>Braga, which is one of the most important pilgimage sites in the country, there is the Portugal’s grandest religious sanctuary called Bom Jesus do Monte.</a:t>
            </a:r>
          </a:p>
          <a:p>
            <a:pPr eaLnBrk="1" fontAlgn="auto" hangingPunct="1">
              <a:spcAft>
                <a:spcPts val="0"/>
              </a:spcAft>
              <a:buFont typeface="Arial" panose="020B0604020202020204" pitchFamily="34" charset="0"/>
              <a:buChar char="•"/>
              <a:defRPr/>
            </a:pPr>
            <a:endParaRPr lang="pl-PL"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3585">
        <p:split orient="vert"/>
      </p:transition>
    </mc:Choice>
    <mc:Fallback xmlns="">
      <p:transition spd="slow" advTm="13585">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530" name="Tytuł 1"/>
          <p:cNvSpPr>
            <a:spLocks noGrp="1"/>
          </p:cNvSpPr>
          <p:nvPr>
            <p:ph type="title"/>
          </p:nvPr>
        </p:nvSpPr>
        <p:spPr>
          <a:xfrm>
            <a:off x="293688" y="365125"/>
            <a:ext cx="11060112" cy="1325563"/>
          </a:xfrm>
        </p:spPr>
        <p:txBody>
          <a:bodyPr/>
          <a:lstStyle/>
          <a:p>
            <a:pPr eaLnBrk="1" hangingPunct="1"/>
            <a:r>
              <a:rPr lang="pl-PL" sz="6500" b="1" smtClean="0">
                <a:solidFill>
                  <a:schemeClr val="bg1"/>
                </a:solidFill>
              </a:rPr>
              <a:t>Well-known festivals</a:t>
            </a:r>
            <a:endParaRPr lang="pl-PL" sz="4000" smtClean="0"/>
          </a:p>
        </p:txBody>
      </p:sp>
      <p:sp>
        <p:nvSpPr>
          <p:cNvPr id="3" name="Symbol zastępczy zawartości 2"/>
          <p:cNvSpPr>
            <a:spLocks noGrp="1"/>
          </p:cNvSpPr>
          <p:nvPr>
            <p:ph idx="1"/>
          </p:nvPr>
        </p:nvSpPr>
        <p:spPr>
          <a:xfrm>
            <a:off x="9061450" y="2624138"/>
            <a:ext cx="3130550" cy="4233862"/>
          </a:xfrm>
          <a:solidFill>
            <a:schemeClr val="tx1">
              <a:lumMod val="95000"/>
              <a:lumOff val="5000"/>
            </a:schemeClr>
          </a:solidFill>
          <a:effectLst>
            <a:outerShdw blurRad="50800" dist="50800" dir="5400000" algn="ctr" rotWithShape="0">
              <a:schemeClr val="accent1">
                <a:lumMod val="20000"/>
                <a:lumOff val="80000"/>
              </a:schemeClr>
            </a:outerShdw>
          </a:effectLst>
        </p:spPr>
        <p:txBody>
          <a:bodyPr>
            <a:normAutofit/>
          </a:bodyPr>
          <a:lstStyle/>
          <a:p>
            <a:pPr marL="0" indent="0" eaLnBrk="1" hangingPunct="1">
              <a:lnSpc>
                <a:spcPct val="70000"/>
              </a:lnSpc>
              <a:buFont typeface="Arial" charset="0"/>
              <a:buNone/>
              <a:defRPr/>
            </a:pPr>
            <a:r>
              <a:rPr lang="pl-PL" smtClean="0">
                <a:solidFill>
                  <a:schemeClr val="bg1"/>
                </a:solidFill>
              </a:rPr>
              <a:t>30.07-13.08- Ocean festival</a:t>
            </a:r>
          </a:p>
          <a:p>
            <a:pPr marL="0" indent="0" eaLnBrk="1" hangingPunct="1">
              <a:lnSpc>
                <a:spcPct val="70000"/>
              </a:lnSpc>
              <a:buFont typeface="Arial" charset="0"/>
              <a:buNone/>
              <a:defRPr/>
            </a:pPr>
            <a:r>
              <a:rPr lang="pl-PL" smtClean="0">
                <a:solidFill>
                  <a:schemeClr val="bg1"/>
                </a:solidFill>
              </a:rPr>
              <a:t>03-07.08-the largest music festival</a:t>
            </a:r>
          </a:p>
          <a:p>
            <a:pPr marL="0" indent="0" eaLnBrk="1" hangingPunct="1">
              <a:lnSpc>
                <a:spcPct val="70000"/>
              </a:lnSpc>
              <a:buFont typeface="Arial" charset="0"/>
              <a:buNone/>
              <a:defRPr/>
            </a:pPr>
            <a:r>
              <a:rPr lang="pl-PL" smtClean="0">
                <a:solidFill>
                  <a:schemeClr val="bg1"/>
                </a:solidFill>
              </a:rPr>
              <a:t>26.08-02.09-wine festival</a:t>
            </a:r>
          </a:p>
          <a:p>
            <a:pPr marL="0" indent="0" eaLnBrk="1" hangingPunct="1">
              <a:lnSpc>
                <a:spcPct val="70000"/>
              </a:lnSpc>
              <a:buFont typeface="Arial" charset="0"/>
              <a:buNone/>
              <a:defRPr/>
            </a:pPr>
            <a:r>
              <a:rPr lang="pl-PL" smtClean="0">
                <a:solidFill>
                  <a:schemeClr val="bg1"/>
                </a:solidFill>
              </a:rPr>
              <a:t>05-15.08-festival of the Medieval Times</a:t>
            </a:r>
          </a:p>
          <a:p>
            <a:pPr marL="0" indent="0" eaLnBrk="1" hangingPunct="1">
              <a:lnSpc>
                <a:spcPct val="70000"/>
              </a:lnSpc>
              <a:buFont typeface="Arial" charset="0"/>
              <a:buNone/>
              <a:defRPr/>
            </a:pPr>
            <a:r>
              <a:rPr lang="pl-PL" smtClean="0">
                <a:solidFill>
                  <a:schemeClr val="bg1"/>
                </a:solidFill>
              </a:rPr>
              <a:t>22-28.08- competition of bodyboarding</a:t>
            </a:r>
          </a:p>
        </p:txBody>
      </p:sp>
    </p:spTree>
  </p:cSld>
  <p:clrMapOvr>
    <a:masterClrMapping/>
  </p:clrMapOvr>
  <p:transition spd="slow" advTm="15342">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09563"/>
            <a:ext cx="10515600" cy="898525"/>
          </a:xfrm>
        </p:spPr>
        <p:txBody>
          <a:bodyPr rtlCol="0">
            <a:normAutofit fontScale="90000"/>
          </a:bodyPr>
          <a:lstStyle/>
          <a:p>
            <a:pPr eaLnBrk="1" fontAlgn="auto" hangingPunct="1">
              <a:spcAft>
                <a:spcPts val="0"/>
              </a:spcAft>
              <a:defRPr/>
            </a:pPr>
            <a:r>
              <a:rPr lang="pl-PL" b="1" dirty="0">
                <a:solidFill>
                  <a:schemeClr val="bg1"/>
                </a:solidFill>
              </a:rPr>
              <a:t>Why do I want to visit Portugal?</a:t>
            </a:r>
            <a:r>
              <a:rPr lang="pl-PL" dirty="0"/>
              <a:t/>
            </a:r>
            <a:br>
              <a:rPr lang="pl-PL" dirty="0"/>
            </a:br>
            <a:endParaRPr lang="pl-PL" dirty="0"/>
          </a:p>
        </p:txBody>
      </p:sp>
      <p:sp>
        <p:nvSpPr>
          <p:cNvPr id="23555" name="Symbol zastępczy zawartości 2"/>
          <p:cNvSpPr>
            <a:spLocks noGrp="1"/>
          </p:cNvSpPr>
          <p:nvPr>
            <p:ph idx="1"/>
          </p:nvPr>
        </p:nvSpPr>
        <p:spPr>
          <a:xfrm>
            <a:off x="838200" y="930275"/>
            <a:ext cx="10515600" cy="5718175"/>
          </a:xfrm>
        </p:spPr>
        <p:txBody>
          <a:bodyPr/>
          <a:lstStyle/>
          <a:p>
            <a:pPr eaLnBrk="1" hangingPunct="1">
              <a:lnSpc>
                <a:spcPct val="80000"/>
              </a:lnSpc>
              <a:buFont typeface="Wingdings" panose="05000000000000000000" pitchFamily="2" charset="2"/>
              <a:buChar char="Ø"/>
            </a:pPr>
            <a:r>
              <a:rPr lang="pl-PL" sz="3600" dirty="0">
                <a:solidFill>
                  <a:schemeClr val="bg1"/>
                </a:solidFill>
              </a:rPr>
              <a:t>t</a:t>
            </a:r>
            <a:r>
              <a:rPr lang="pl-PL" sz="3600" dirty="0" smtClean="0">
                <a:solidFill>
                  <a:schemeClr val="bg1"/>
                </a:solidFill>
              </a:rPr>
              <a:t>o </a:t>
            </a:r>
            <a:r>
              <a:rPr lang="pl-PL" sz="3600" dirty="0" smtClean="0">
                <a:solidFill>
                  <a:schemeClr val="bg1"/>
                </a:solidFill>
              </a:rPr>
              <a:t>develop as well as  practise my English skills </a:t>
            </a:r>
          </a:p>
          <a:p>
            <a:pPr marL="0" indent="0" eaLnBrk="1" hangingPunct="1">
              <a:lnSpc>
                <a:spcPct val="80000"/>
              </a:lnSpc>
              <a:buFont typeface="Wingdings" pitchFamily="2" charset="2"/>
              <a:buChar char="Ø"/>
            </a:pPr>
            <a:r>
              <a:rPr lang="pl-PL" sz="3600" dirty="0" smtClean="0">
                <a:solidFill>
                  <a:schemeClr val="bg1"/>
                </a:solidFill>
              </a:rPr>
              <a:t>to experience my first plane journey </a:t>
            </a:r>
          </a:p>
          <a:p>
            <a:pPr marL="0" indent="0" eaLnBrk="1" hangingPunct="1">
              <a:lnSpc>
                <a:spcPct val="80000"/>
              </a:lnSpc>
              <a:buFont typeface="Wingdings" pitchFamily="2" charset="2"/>
              <a:buChar char="Ø"/>
            </a:pPr>
            <a:r>
              <a:rPr lang="pl-PL" sz="3600" dirty="0" smtClean="0">
                <a:solidFill>
                  <a:schemeClr val="bg1"/>
                </a:solidFill>
              </a:rPr>
              <a:t>to get to know a new culture</a:t>
            </a:r>
          </a:p>
          <a:p>
            <a:pPr marL="0" indent="0" eaLnBrk="1" hangingPunct="1">
              <a:lnSpc>
                <a:spcPct val="80000"/>
              </a:lnSpc>
              <a:buFont typeface="Wingdings" pitchFamily="2" charset="2"/>
              <a:buChar char="Ø"/>
            </a:pPr>
            <a:endParaRPr lang="pl-PL" sz="3600" dirty="0" smtClean="0">
              <a:solidFill>
                <a:schemeClr val="bg1"/>
              </a:solidFill>
            </a:endParaRPr>
          </a:p>
          <a:p>
            <a:pPr marL="0" indent="0" eaLnBrk="1" hangingPunct="1">
              <a:lnSpc>
                <a:spcPct val="80000"/>
              </a:lnSpc>
              <a:buFont typeface="Wingdings" pitchFamily="2" charset="2"/>
              <a:buChar char="Ø"/>
            </a:pPr>
            <a:endParaRPr lang="pl-PL" sz="3600" dirty="0" smtClean="0">
              <a:solidFill>
                <a:schemeClr val="bg1"/>
              </a:solidFill>
            </a:endParaRPr>
          </a:p>
          <a:p>
            <a:pPr marL="0" indent="0" eaLnBrk="1" hangingPunct="1">
              <a:lnSpc>
                <a:spcPct val="80000"/>
              </a:lnSpc>
              <a:buFont typeface="Wingdings" pitchFamily="2" charset="2"/>
              <a:buChar char="Ø"/>
            </a:pPr>
            <a:r>
              <a:rPr lang="pl-PL" sz="3600" dirty="0" smtClean="0">
                <a:solidFill>
                  <a:schemeClr val="bg1"/>
                </a:solidFill>
              </a:rPr>
              <a:t>to savour the new dishes of Portguese cuisine </a:t>
            </a:r>
          </a:p>
          <a:p>
            <a:pPr marL="0" indent="0" eaLnBrk="1" hangingPunct="1">
              <a:lnSpc>
                <a:spcPct val="80000"/>
              </a:lnSpc>
              <a:buFont typeface="Wingdings" pitchFamily="2" charset="2"/>
              <a:buChar char="Ø"/>
            </a:pPr>
            <a:r>
              <a:rPr lang="pl-PL" sz="3600" dirty="0" smtClean="0">
                <a:solidFill>
                  <a:schemeClr val="bg1"/>
                </a:solidFill>
              </a:rPr>
              <a:t>to improve my practical skills </a:t>
            </a:r>
          </a:p>
          <a:p>
            <a:pPr marL="0" indent="0" eaLnBrk="1" hangingPunct="1">
              <a:lnSpc>
                <a:spcPct val="80000"/>
              </a:lnSpc>
              <a:buFont typeface="Wingdings" pitchFamily="2" charset="2"/>
              <a:buChar char="Ø"/>
            </a:pPr>
            <a:r>
              <a:rPr lang="pl-PL" sz="3600" dirty="0" smtClean="0">
                <a:solidFill>
                  <a:schemeClr val="bg1"/>
                </a:solidFill>
              </a:rPr>
              <a:t>to acquaint with new interesting people </a:t>
            </a:r>
          </a:p>
          <a:p>
            <a:pPr marL="0" indent="0" eaLnBrk="1" hangingPunct="1">
              <a:lnSpc>
                <a:spcPct val="80000"/>
              </a:lnSpc>
              <a:buFont typeface="Wingdings" pitchFamily="2" charset="2"/>
              <a:buChar char="Ø"/>
            </a:pPr>
            <a:r>
              <a:rPr lang="pl-PL" sz="3600" dirty="0" smtClean="0">
                <a:solidFill>
                  <a:schemeClr val="bg1"/>
                </a:solidFill>
              </a:rPr>
              <a:t>to promote the Polish culture among Portuguese people </a:t>
            </a:r>
          </a:p>
          <a:p>
            <a:pPr marL="0" indent="0" eaLnBrk="1" hangingPunct="1">
              <a:lnSpc>
                <a:spcPct val="80000"/>
              </a:lnSpc>
              <a:buFont typeface="Arial" charset="0"/>
              <a:buNone/>
            </a:pPr>
            <a:endParaRPr lang="pl-PL" dirty="0" smtClean="0"/>
          </a:p>
        </p:txBody>
      </p:sp>
    </p:spTree>
  </p:cSld>
  <p:clrMapOvr>
    <a:masterClrMapping/>
  </p:clrMapOvr>
  <mc:AlternateContent xmlns:mc="http://schemas.openxmlformats.org/markup-compatibility/2006" xmlns:p14="http://schemas.microsoft.com/office/powerpoint/2010/main">
    <mc:Choice Requires="p14">
      <p:transition spd="med" p14:dur="700" advTm="26033">
        <p:fade/>
      </p:transition>
    </mc:Choice>
    <mc:Fallback xmlns="">
      <p:transition spd="med" advTm="26033">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603</Words>
  <Application>Microsoft Office PowerPoint</Application>
  <PresentationFormat>Panoramiczny</PresentationFormat>
  <Paragraphs>55</Paragraphs>
  <Slides>13</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Calibri</vt:lpstr>
      <vt:lpstr>Calibri Light</vt:lpstr>
      <vt:lpstr>Wingdings</vt:lpstr>
      <vt:lpstr>Motyw pakietu Office</vt:lpstr>
      <vt:lpstr>My practice in Portugal</vt:lpstr>
      <vt:lpstr>Prezentacja programu PowerPoint</vt:lpstr>
      <vt:lpstr>Prezentacja programu PowerPoint</vt:lpstr>
      <vt:lpstr>The biggest cities are:</vt:lpstr>
      <vt:lpstr>Prezentacja programu PowerPoint</vt:lpstr>
      <vt:lpstr>Prezentacja programu PowerPoint</vt:lpstr>
      <vt:lpstr>Tourism</vt:lpstr>
      <vt:lpstr>Well-known festivals</vt:lpstr>
      <vt:lpstr>Why do I want to visit Portugal? </vt:lpstr>
      <vt:lpstr>Tourada- ‘bullfight’</vt:lpstr>
      <vt:lpstr>My interest in Portugal</vt:lpstr>
      <vt:lpstr>What else would I like to try?</vt:lpstr>
      <vt:lpstr> Portugal, CU!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pratice in Portugal</dc:title>
  <dc:creator>Weronka</dc:creator>
  <cp:lastModifiedBy>Weronka</cp:lastModifiedBy>
  <cp:revision>43</cp:revision>
  <dcterms:created xsi:type="dcterms:W3CDTF">2018-01-27T17:48:12Z</dcterms:created>
  <dcterms:modified xsi:type="dcterms:W3CDTF">2018-01-28T22:27:42Z</dcterms:modified>
</cp:coreProperties>
</file>