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1" r:id="rId6"/>
    <p:sldId id="273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1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6915E-EB32-4306-A275-4E418D103E94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A4C56-446F-45FB-B5B5-933B862EB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A4C56-446F-45FB-B5B5-933B862EB84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A4C56-446F-45FB-B5B5-933B862EB84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A90F-CBE5-4AF1-A99B-2DB48B7A8FBB}" type="datetimeFigureOut">
              <a:rPr lang="pl-PL" smtClean="0"/>
              <a:pPr/>
              <a:t>01.02.2018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635-17C8-4523-A4AE-96C0B2C81EB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1859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115616" y="260648"/>
            <a:ext cx="4392488" cy="193899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My </a:t>
            </a:r>
            <a:r>
              <a:rPr lang="pl-PL" sz="6000" b="1" dirty="0" err="1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professional</a:t>
            </a:r>
            <a:r>
              <a:rPr lang="pl-PL" sz="60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pl-PL" sz="6000" b="1" dirty="0" err="1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internship</a:t>
            </a:r>
            <a:r>
              <a:rPr lang="pl-PL" sz="60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pl-PL" sz="6000" b="1" dirty="0" err="1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in</a:t>
            </a:r>
            <a:r>
              <a:rPr lang="pl-PL" sz="60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pl-PL" sz="6000" b="1" dirty="0" err="1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Italy</a:t>
            </a:r>
            <a:endParaRPr lang="pl-PL" sz="6000" b="1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2708" y="-171400"/>
            <a:ext cx="12496708" cy="70294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60648" y="-171400"/>
            <a:ext cx="8229600" cy="1143000"/>
          </a:xfrm>
        </p:spPr>
        <p:txBody>
          <a:bodyPr>
            <a:noAutofit/>
            <a:scene3d>
              <a:camera prst="perspectiveRight"/>
              <a:lightRig rig="sunset" dir="t"/>
            </a:scene3d>
            <a:sp3d prstMaterial="matte"/>
          </a:bodyPr>
          <a:lstStyle/>
          <a:p>
            <a:r>
              <a:rPr lang="pl-PL" sz="66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The</a:t>
            </a:r>
            <a:r>
              <a:rPr lang="pl-PL" sz="6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 Colosseum</a:t>
            </a:r>
            <a:endParaRPr lang="pl-PL" sz="6600" b="1" dirty="0">
              <a:ln>
                <a:solidFill>
                  <a:schemeClr val="bg1">
                    <a:alpha val="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5776" y="836712"/>
            <a:ext cx="6840760" cy="1944215"/>
          </a:xfrm>
        </p:spPr>
        <p:txBody>
          <a:bodyPr/>
          <a:lstStyle/>
          <a:p>
            <a:r>
              <a:rPr lang="pl-PL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The</a:t>
            </a:r>
            <a:r>
              <a:rPr lang="pl-PL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 Colosseum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, officially erected in antiquity</a:t>
            </a:r>
            <a:r>
              <a:rPr lang="pl-PL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– 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amphitheater in Rome, erected in 70-72 to 80 </a:t>
            </a:r>
            <a:r>
              <a:rPr lang="en-US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e.e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. by the emperors from the </a:t>
            </a:r>
            <a:r>
              <a:rPr lang="en-US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Flavian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 dynasty</a:t>
            </a:r>
            <a:r>
              <a:rPr lang="pl-PL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.</a:t>
            </a:r>
            <a:endParaRPr lang="pl-PL" b="1" dirty="0">
              <a:ln>
                <a:solidFill>
                  <a:schemeClr val="bg1">
                    <a:alpha val="50000"/>
                  </a:schemeClr>
                </a:solidFill>
              </a:ln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9805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36712" y="0"/>
            <a:ext cx="8229600" cy="1143000"/>
          </a:xfrm>
        </p:spPr>
        <p:txBody>
          <a:bodyPr>
            <a:noAutofit/>
            <a:scene3d>
              <a:camera prst="perspectiveRight"/>
              <a:lightRig rig="sunset" dir="t"/>
            </a:scene3d>
            <a:sp3d prstMaterial="matte"/>
          </a:bodyPr>
          <a:lstStyle/>
          <a:p>
            <a:r>
              <a:rPr lang="pl-PL" sz="7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Trevi </a:t>
            </a:r>
            <a:r>
              <a:rPr lang="pl-PL" sz="72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Fountain</a:t>
            </a:r>
            <a:endParaRPr lang="pl-PL" sz="7200" b="1" dirty="0">
              <a:ln>
                <a:solidFill>
                  <a:schemeClr val="bg1">
                    <a:alpha val="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4139952" cy="5688632"/>
          </a:xfrm>
        </p:spPr>
        <p:txBody>
          <a:bodyPr/>
          <a:lstStyle/>
          <a:p>
            <a:r>
              <a:rPr lang="pl-PL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T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he most famous baroque fountain in Rome, in </a:t>
            </a:r>
            <a:r>
              <a:rPr lang="en-US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Rione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 </a:t>
            </a:r>
            <a:r>
              <a:rPr lang="en-US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Trevi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. It was built on the initiative of Clement XII in the place of an existing fountain designed by Leon </a:t>
            </a:r>
            <a:r>
              <a:rPr lang="en-US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Battiste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 </a:t>
            </a:r>
            <a:r>
              <a:rPr lang="en-US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Alberti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 from 1435.</a:t>
            </a:r>
            <a:endParaRPr lang="pl-PL" b="1" dirty="0">
              <a:ln>
                <a:solidFill>
                  <a:schemeClr val="bg1">
                    <a:alpha val="50000"/>
                  </a:schemeClr>
                </a:solidFill>
              </a:ln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311619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  <a:scene3d>
              <a:camera prst="perspectiveRight"/>
              <a:lightRig rig="sunset" dir="t"/>
            </a:scene3d>
            <a:sp3d prstMaterial="matte"/>
          </a:bodyPr>
          <a:lstStyle/>
          <a:p>
            <a:r>
              <a:rPr lang="en-US" sz="6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The Leaning Tower of Pisa</a:t>
            </a:r>
            <a:endParaRPr lang="pl-PL" sz="6600" b="1" dirty="0">
              <a:ln>
                <a:solidFill>
                  <a:schemeClr val="bg1">
                    <a:alpha val="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4544" y="1412776"/>
            <a:ext cx="7560840" cy="3672408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The Leaning Tower of Pisa - one of the most famous buildings in the world, visited by about 10 million tourists annually; symbol of the city of Pisa.</a:t>
            </a:r>
            <a:endParaRPr lang="pl-PL" b="1" dirty="0">
              <a:ln>
                <a:solidFill>
                  <a:schemeClr val="bg1">
                    <a:alpha val="50000"/>
                  </a:schemeClr>
                </a:solidFill>
              </a:ln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Rialto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44624" y="188640"/>
            <a:ext cx="8229600" cy="1143000"/>
          </a:xfrm>
        </p:spPr>
        <p:txBody>
          <a:bodyPr>
            <a:normAutofit/>
            <a:scene3d>
              <a:camera prst="perspectiveRight"/>
              <a:lightRig rig="sunset" dir="t"/>
            </a:scene3d>
            <a:sp3d prstMaterial="matte"/>
          </a:bodyPr>
          <a:lstStyle/>
          <a:p>
            <a:r>
              <a:rPr lang="pl-PL" sz="60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Rialto</a:t>
            </a:r>
            <a:r>
              <a:rPr lang="pl-PL" sz="6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 Bridge</a:t>
            </a:r>
            <a:endParaRPr lang="pl-PL" sz="6000" b="1" dirty="0">
              <a:ln>
                <a:solidFill>
                  <a:schemeClr val="bg1">
                    <a:alpha val="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595018"/>
            <a:ext cx="8229600" cy="4525963"/>
          </a:xfrm>
        </p:spPr>
        <p:txBody>
          <a:bodyPr/>
          <a:lstStyle/>
          <a:p>
            <a:r>
              <a:rPr lang="pl-PL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T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he oldest and only one until the Ponte </a:t>
            </a:r>
            <a:r>
              <a:rPr lang="en-US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dell'Accademia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 was built in 1854, the Venetian bridge over the Grand Canal in Italy</a:t>
            </a:r>
            <a:r>
              <a:rPr lang="pl-PL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. 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It connects the shores of Riva del Vin and Riva del Ferro</a:t>
            </a:r>
            <a:r>
              <a:rPr lang="pl-PL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.</a:t>
            </a:r>
            <a:endParaRPr lang="pl-PL" b="1" dirty="0">
              <a:ln>
                <a:solidFill>
                  <a:schemeClr val="bg1">
                    <a:alpha val="50000"/>
                  </a:schemeClr>
                </a:solidFill>
              </a:ln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5816" y="188640"/>
            <a:ext cx="9429816" cy="1857388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Gabriola" pitchFamily="82" charset="0"/>
              </a:rPr>
              <a:t>Thank you for your attention! </a:t>
            </a:r>
            <a:r>
              <a:rPr lang="pl-PL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pl-PL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Gabriola" pitchFamily="82" charset="0"/>
              </a:rPr>
              <a:t>Author</a:t>
            </a:r>
            <a:r>
              <a:rPr lang="pl-PL" dirty="0" smtClean="0">
                <a:solidFill>
                  <a:schemeClr val="bg1"/>
                </a:solidFill>
                <a:latin typeface="Gabriola" pitchFamily="82" charset="0"/>
              </a:rPr>
              <a:t>: Klaudia </a:t>
            </a:r>
            <a:r>
              <a:rPr lang="pl-PL" dirty="0" err="1" smtClean="0">
                <a:solidFill>
                  <a:schemeClr val="bg1"/>
                </a:solidFill>
                <a:latin typeface="Gabriola" pitchFamily="82" charset="0"/>
              </a:rPr>
              <a:t>Przednowek</a:t>
            </a:r>
            <a:r>
              <a:rPr lang="pl-PL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endParaRPr lang="pl-PL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20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0281859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368152"/>
          </a:xfrm>
          <a:ln>
            <a:noFill/>
          </a:ln>
        </p:spPr>
        <p:txBody>
          <a:bodyPr>
            <a:noAutofit/>
          </a:bodyPr>
          <a:lstStyle/>
          <a:p>
            <a:r>
              <a:rPr lang="pl-PL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 </a:t>
            </a:r>
            <a:r>
              <a:rPr lang="pl-PL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Italy</a:t>
            </a:r>
            <a:endParaRPr lang="pl-PL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3096344" cy="6813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b="1" dirty="0" smtClean="0">
                <a:ln w="0" cmpd="dbl">
                  <a:solidFill>
                    <a:schemeClr val="bg1">
                      <a:alpha val="2000"/>
                    </a:schemeClr>
                  </a:solidFill>
                  <a:prstDash val="solid"/>
                </a:ln>
                <a:latin typeface="Gabriola" pitchFamily="82" charset="0"/>
              </a:rPr>
              <a:t>      </a:t>
            </a:r>
            <a:r>
              <a:rPr lang="en-US" sz="2400" b="1" dirty="0" smtClean="0">
                <a:ln w="0" cmpd="dbl">
                  <a:solidFill>
                    <a:schemeClr val="bg1">
                      <a:alpha val="2000"/>
                    </a:schemeClr>
                  </a:solidFill>
                  <a:prstDash val="solid"/>
                </a:ln>
                <a:latin typeface="Gabriola" pitchFamily="82" charset="0"/>
              </a:rPr>
              <a:t>It is a country located in Southern Europe, on the Apennine Peninsula. The capital of Italy is Rome.</a:t>
            </a:r>
            <a:r>
              <a:rPr lang="pl-PL" sz="2400" b="1" dirty="0" smtClean="0">
                <a:ln w="0" cmpd="dbl">
                  <a:solidFill>
                    <a:schemeClr val="bg1">
                      <a:alpha val="2000"/>
                    </a:schemeClr>
                  </a:solidFill>
                  <a:prstDash val="solid"/>
                </a:ln>
                <a:latin typeface="Gabriola" pitchFamily="82" charset="0"/>
              </a:rPr>
              <a:t> </a:t>
            </a:r>
            <a:r>
              <a:rPr lang="en-US" sz="2400" b="1" dirty="0" smtClean="0">
                <a:ln w="0" cmpd="dbl">
                  <a:solidFill>
                    <a:schemeClr val="bg1">
                      <a:alpha val="2000"/>
                    </a:schemeClr>
                  </a:solidFill>
                  <a:prstDash val="solid"/>
                </a:ln>
                <a:latin typeface="Gabriola" pitchFamily="82" charset="0"/>
              </a:rPr>
              <a:t>The population is 60.6 million. The currency is Italian Lira and Euro. Italy is one of the seven </a:t>
            </a:r>
            <a:r>
              <a:rPr lang="pl-PL" sz="2400" b="1" dirty="0" smtClean="0">
                <a:ln w="0" cmpd="dbl">
                  <a:solidFill>
                    <a:schemeClr val="bg1">
                      <a:alpha val="2000"/>
                    </a:schemeClr>
                  </a:solidFill>
                  <a:prstDash val="solid"/>
                </a:ln>
                <a:latin typeface="Gabriola" pitchFamily="82" charset="0"/>
              </a:rPr>
              <a:t> </a:t>
            </a:r>
            <a:r>
              <a:rPr lang="en-US" sz="2400" b="1" dirty="0" smtClean="0">
                <a:ln w="0" cmpd="dbl">
                  <a:solidFill>
                    <a:schemeClr val="bg1">
                      <a:alpha val="2000"/>
                    </a:schemeClr>
                  </a:solidFill>
                  <a:prstDash val="solid"/>
                </a:ln>
                <a:latin typeface="Gabriola" pitchFamily="82" charset="0"/>
              </a:rPr>
              <a:t>most industrialized and rich countries in the world.</a:t>
            </a:r>
            <a:endParaRPr lang="pl-PL" sz="2400" b="1" dirty="0">
              <a:ln w="0" cmpd="dbl">
                <a:solidFill>
                  <a:schemeClr val="bg1">
                    <a:alpha val="2000"/>
                  </a:schemeClr>
                </a:solidFill>
                <a:prstDash val="solid"/>
              </a:ln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2" name="Picture 26" descr="Znalezione obrazy dla zapytania rimini plaża leża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31278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  <a:scene3d>
              <a:camera prst="perspectiveRight"/>
              <a:lightRig rig="sunset" dir="t"/>
            </a:scene3d>
            <a:sp3d prstMaterial="matte"/>
          </a:bodyPr>
          <a:lstStyle/>
          <a:p>
            <a:r>
              <a:rPr lang="pl-PL" sz="9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Rimini</a:t>
            </a:r>
            <a:r>
              <a:rPr lang="pl-PL" dirty="0" smtClean="0">
                <a:ln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  <a:latin typeface="Harlow Solid Italic" pitchFamily="82" charset="0"/>
              </a:rPr>
              <a:t> </a:t>
            </a:r>
            <a:endParaRPr lang="pl-PL" dirty="0"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rgbClr val="000000">
                    <a:alpha val="93000"/>
                  </a:srgbClr>
                </a:outerShdw>
              </a:effectLst>
              <a:latin typeface="Harlow Solid Itali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190082" cy="2936938"/>
          </a:xfrm>
        </p:spPr>
        <p:txBody>
          <a:bodyPr/>
          <a:lstStyle/>
          <a:p>
            <a:r>
              <a:rPr lang="en-US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It is one of the most popular tourist and holiday cities on the northern Adriatic. Rimini is a town and commune in Italy, in the Emilia-Romagna region. San Marino is not far from Rimini.</a:t>
            </a:r>
            <a:endParaRPr lang="pl-PL" b="1" dirty="0">
              <a:ln w="0">
                <a:solidFill>
                  <a:schemeClr val="bg1">
                    <a:alpha val="50000"/>
                  </a:schemeClr>
                </a:solidFill>
              </a:ln>
              <a:latin typeface="Gabriola" pitchFamily="82" charset="0"/>
            </a:endParaRPr>
          </a:p>
        </p:txBody>
      </p:sp>
      <p:sp>
        <p:nvSpPr>
          <p:cNvPr id="14344" name="AutoShape 8" descr="Znalezione obrazy dla zapytania rim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346" name="AutoShape 10" descr="Znalezione obrazy dla zapytania rim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Znalezione obrazy dla zapytania 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238958">
            <a:off x="4250816" y="-205552"/>
            <a:ext cx="4968552" cy="2376264"/>
          </a:xfrm>
        </p:spPr>
        <p:txBody>
          <a:bodyPr>
            <a:noAutofit/>
            <a:scene3d>
              <a:camera prst="perspectiveRight"/>
              <a:lightRig rig="sunset" dir="t"/>
            </a:scene3d>
            <a:sp3d prstMaterial="matte"/>
          </a:bodyPr>
          <a:lstStyle/>
          <a:p>
            <a:r>
              <a:rPr lang="pl-PL" sz="5400" b="1" dirty="0" smtClean="0">
                <a:ln w="9525">
                  <a:noFill/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W</a:t>
            </a:r>
            <a:r>
              <a:rPr lang="en-US" sz="5400" b="1" dirty="0" err="1" smtClean="0">
                <a:ln w="9525">
                  <a:noFill/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hy</a:t>
            </a:r>
            <a:r>
              <a:rPr lang="en-US" sz="5400" b="1" dirty="0" smtClean="0">
                <a:ln w="9525">
                  <a:noFill/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 I want to fly to Italy for an</a:t>
            </a:r>
            <a:r>
              <a:rPr lang="pl-PL" sz="5400" b="1" dirty="0" smtClean="0">
                <a:ln w="9525">
                  <a:noFill/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en-US" sz="5400" b="1" dirty="0" smtClean="0">
                <a:ln w="9525">
                  <a:noFill/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internship</a:t>
            </a:r>
            <a:r>
              <a:rPr lang="pl-PL" sz="5400" b="1" dirty="0" smtClean="0">
                <a:ln w="9525">
                  <a:noFill/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?</a:t>
            </a:r>
            <a:endParaRPr lang="pl-PL" sz="5400" b="1" dirty="0">
              <a:ln w="9525">
                <a:noFill/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8640"/>
            <a:ext cx="3995936" cy="690222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I would like to gain knowledge and experience in </a:t>
            </a:r>
            <a:r>
              <a:rPr lang="pl-PL" sz="2800" b="1" dirty="0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 </a:t>
            </a:r>
            <a:r>
              <a:rPr lang="en-US" sz="2800" b="1" dirty="0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order to better perform the profession of a hairdressing service technician in the future.</a:t>
            </a:r>
            <a:endParaRPr lang="pl-PL" sz="2800" b="1" dirty="0" smtClean="0">
              <a:ln w="3175">
                <a:solidFill>
                  <a:schemeClr val="bg1">
                    <a:alpha val="60000"/>
                  </a:schemeClr>
                </a:solidFill>
              </a:ln>
              <a:latin typeface="Gabriola" pitchFamily="82" charset="0"/>
            </a:endParaRPr>
          </a:p>
          <a:p>
            <a:r>
              <a:rPr lang="en-US" sz="2800" b="1" dirty="0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I would like to learn about the culture of this country and the people living there.</a:t>
            </a:r>
            <a:endParaRPr lang="pl-PL" sz="2800" b="1" dirty="0" smtClean="0">
              <a:ln w="3175">
                <a:solidFill>
                  <a:schemeClr val="bg1">
                    <a:alpha val="60000"/>
                  </a:schemeClr>
                </a:solidFill>
              </a:ln>
              <a:latin typeface="Gabriola" pitchFamily="82" charset="0"/>
            </a:endParaRPr>
          </a:p>
          <a:p>
            <a:r>
              <a:rPr lang="en-US" sz="2800" b="1" dirty="0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I would like to try real Italian cuisine.</a:t>
            </a:r>
            <a:endParaRPr lang="pl-PL" sz="2800" b="1" dirty="0" smtClean="0">
              <a:ln w="3175">
                <a:solidFill>
                  <a:schemeClr val="bg1">
                    <a:alpha val="60000"/>
                  </a:schemeClr>
                </a:solidFill>
              </a:ln>
              <a:latin typeface="Gabriola" pitchFamily="82" charset="0"/>
            </a:endParaRPr>
          </a:p>
          <a:p>
            <a:r>
              <a:rPr lang="en-US" sz="2800" b="1" dirty="0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I want to see wonderful monuments such as the Forum</a:t>
            </a:r>
            <a:r>
              <a:rPr lang="pl-PL" sz="2800" b="1" dirty="0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 </a:t>
            </a:r>
            <a:r>
              <a:rPr lang="pl-PL" sz="2800" b="1" dirty="0" err="1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Romanum</a:t>
            </a:r>
            <a:r>
              <a:rPr lang="en-US" sz="2800" b="1" dirty="0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, the </a:t>
            </a:r>
            <a:r>
              <a:rPr lang="en-US" sz="2800" b="1" dirty="0" err="1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Colosseum</a:t>
            </a:r>
            <a:r>
              <a:rPr lang="en-US" sz="2800" b="1" dirty="0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 and the Basilica of St. </a:t>
            </a:r>
            <a:r>
              <a:rPr lang="pl-PL" sz="2800" b="1" dirty="0" smtClean="0">
                <a:ln w="3175">
                  <a:solidFill>
                    <a:schemeClr val="bg1">
                      <a:alpha val="60000"/>
                    </a:schemeClr>
                  </a:solidFill>
                </a:ln>
                <a:latin typeface="Gabriola" pitchFamily="82" charset="0"/>
              </a:rPr>
              <a:t>Jana</a:t>
            </a:r>
            <a:endParaRPr lang="pl-PL" sz="2800" b="1" dirty="0">
              <a:ln w="3175">
                <a:solidFill>
                  <a:schemeClr val="bg1">
                    <a:alpha val="60000"/>
                  </a:schemeClr>
                </a:solidFill>
              </a:ln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090"/>
            <a:ext cx="10612279" cy="707209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At the hairdresser's in Italian</a:t>
            </a:r>
            <a:endParaRPr lang="pl-PL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572140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Hairdresser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(fryzjer)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is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in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Italian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 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il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parrucchiere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, </a:t>
            </a:r>
          </a:p>
          <a:p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Hairdresser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(fryzjerka) : la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parrucchiera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. </a:t>
            </a:r>
          </a:p>
          <a:p>
            <a:r>
              <a:rPr lang="en-US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There is also </a:t>
            </a:r>
            <a:r>
              <a:rPr lang="en-US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il</a:t>
            </a:r>
            <a:r>
              <a:rPr lang="en-US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en-US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barbiere</a:t>
            </a:r>
            <a:r>
              <a:rPr lang="en-US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, we use this word mainly for men, because it is a hairdresser who also cuts beard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(la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barba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).</a:t>
            </a:r>
          </a:p>
          <a:p>
            <a:r>
              <a:rPr lang="it-IT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While cutting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(cięcie)</a:t>
            </a:r>
            <a:r>
              <a:rPr lang="it-IT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it il taglio (di capelli</a:t>
            </a:r>
            <a:r>
              <a:rPr lang="it-IT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</a:rPr>
              <a:t>)</a:t>
            </a:r>
            <a:endParaRPr lang="pl-PL" dirty="0" smtClean="0">
              <a:ln w="0">
                <a:solidFill>
                  <a:schemeClr val="bg1">
                    <a:alpha val="50000"/>
                  </a:schemeClr>
                </a:solidFill>
              </a:ln>
              <a:effectLst>
                <a:outerShdw dist="50800" sx="1000" sy="1000" algn="ctr" rotWithShape="0">
                  <a:srgbClr val="000000"/>
                </a:outerShdw>
              </a:effectLst>
            </a:endParaRPr>
          </a:p>
          <a:p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Hairstyle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fryzura,upięcie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)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it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 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l’acconciatura</a:t>
            </a:r>
            <a:endParaRPr lang="pl-PL" b="1" dirty="0" smtClean="0">
              <a:ln w="0">
                <a:solidFill>
                  <a:schemeClr val="bg1">
                    <a:alpha val="50000"/>
                  </a:schemeClr>
                </a:solidFill>
              </a:ln>
              <a:effectLst>
                <a:outerShdw dist="50800" sx="1000" sy="1000" algn="ctr" rotWithShape="0">
                  <a:srgbClr val="000000"/>
                </a:outerShdw>
              </a:effectLst>
              <a:latin typeface="Gabriola" pitchFamily="82" charset="0"/>
            </a:endParaRPr>
          </a:p>
          <a:p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The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ends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of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hair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(końcówki włosów)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it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 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le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punte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,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or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split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ends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(rozdwojone końcówki)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it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 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le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doppie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punte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.</a:t>
            </a:r>
          </a:p>
          <a:p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Bangs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(grzywka)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it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: la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frangia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,</a:t>
            </a:r>
          </a:p>
          <a:p>
            <a:r>
              <a:rPr lang="en-US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When we talk about shaving a beard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(broda)</a:t>
            </a:r>
            <a:r>
              <a:rPr lang="en-US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, we rather use the term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 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fare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la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barba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.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Mustache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(wąsy)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it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 i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baffi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,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sideburns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(bokobrody): 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le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pl-PL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basette</a:t>
            </a:r>
            <a:endParaRPr lang="pl-PL" b="1" dirty="0" smtClean="0">
              <a:ln w="0">
                <a:solidFill>
                  <a:schemeClr val="bg1">
                    <a:alpha val="50000"/>
                  </a:schemeClr>
                </a:solidFill>
              </a:ln>
              <a:effectLst>
                <a:outerShdw dist="50800" sx="1000" sy="1000" algn="ctr" rotWithShape="0">
                  <a:srgbClr val="000000"/>
                </a:outerShdw>
              </a:effectLst>
              <a:latin typeface="Gabriola" pitchFamily="82" charset="0"/>
            </a:endParaRPr>
          </a:p>
          <a:p>
            <a:endParaRPr lang="pl-PL" b="1" dirty="0">
              <a:ln>
                <a:solidFill>
                  <a:schemeClr val="bg1"/>
                </a:solidFill>
              </a:ln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6998" cy="6858000"/>
          </a:xfrm>
          <a:prstGeom prst="rect">
            <a:avLst/>
          </a:prstGeom>
          <a:noFill/>
        </p:spPr>
      </p:pic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xfrm rot="21281605">
            <a:off x="-505349" y="6387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The most popular Italian dishes</a:t>
            </a:r>
            <a:endParaRPr kumimoji="0" lang="pl-PL" sz="6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9217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20688" y="0"/>
            <a:ext cx="8229600" cy="1143000"/>
          </a:xfrm>
        </p:spPr>
        <p:txBody>
          <a:bodyPr>
            <a:noAutofit/>
            <a:scene3d>
              <a:camera prst="perspectiveRight"/>
              <a:lightRig rig="sunset" dir="t"/>
            </a:scene3d>
            <a:sp3d prstMaterial="matte"/>
          </a:bodyPr>
          <a:lstStyle/>
          <a:p>
            <a:r>
              <a:rPr lang="pl-PL" sz="8000" b="1" dirty="0" err="1" smtClean="0">
                <a:ln w="9525"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Pomodoro</a:t>
            </a:r>
            <a:endParaRPr lang="pl-PL" sz="8000" b="1" dirty="0">
              <a:ln w="9525">
                <a:solidFill>
                  <a:schemeClr val="bg1">
                    <a:alpha val="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3456384" cy="4752528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Pomodoro is a "tomato" in Italian. </a:t>
            </a:r>
            <a:r>
              <a:rPr lang="en-US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In restaurants, we often meet as "Pasta </a:t>
            </a:r>
            <a:r>
              <a:rPr lang="en-US" b="1" dirty="0" err="1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Pomodoro</a:t>
            </a:r>
            <a:r>
              <a:rPr lang="en-US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" dish.</a:t>
            </a:r>
            <a:r>
              <a:rPr lang="pl-PL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 </a:t>
            </a:r>
            <a:r>
              <a:rPr lang="en-US" b="1" dirty="0" smtClean="0">
                <a:ln w="0">
                  <a:solidFill>
                    <a:schemeClr val="bg1">
                      <a:alpha val="50000"/>
                    </a:schemeClr>
                  </a:solidFill>
                </a:ln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Gabriola" pitchFamily="82" charset="0"/>
              </a:rPr>
              <a:t>It is a simple dish of pasta with tomato sauce, which consists of olive oil, fresh tomatoes and basil.</a:t>
            </a:r>
            <a:endParaRPr lang="pl-PL" b="1" dirty="0">
              <a:ln w="0">
                <a:solidFill>
                  <a:schemeClr val="bg1">
                    <a:alpha val="50000"/>
                  </a:schemeClr>
                </a:solidFill>
              </a:ln>
              <a:effectLst>
                <a:outerShdw blurRad="50800" dist="50800" sx="1000" sy="1000" algn="ctr" rotWithShape="0">
                  <a:srgbClr val="000000"/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98664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840" y="0"/>
            <a:ext cx="8229600" cy="1143000"/>
          </a:xfrm>
        </p:spPr>
        <p:txBody>
          <a:bodyPr>
            <a:normAutofit/>
            <a:scene3d>
              <a:camera prst="perspectiveRight"/>
              <a:lightRig rig="sunset" dir="t"/>
            </a:scene3d>
            <a:sp3d prstMaterial="matte"/>
          </a:bodyPr>
          <a:lstStyle/>
          <a:p>
            <a:r>
              <a:rPr lang="pl-PL" sz="60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Gabriola" pitchFamily="82" charset="0"/>
              </a:rPr>
              <a:t>Arancini</a:t>
            </a:r>
            <a:endParaRPr lang="pl-PL" sz="6000" b="1" dirty="0">
              <a:ln>
                <a:solidFill>
                  <a:schemeClr val="bg1">
                    <a:alpha val="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16050" y="1142984"/>
            <a:ext cx="3927950" cy="571501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Arancini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 is stuffed and fried rice balls in breadcrumbs. They take their name from the word "</a:t>
            </a:r>
            <a:r>
              <a:rPr lang="en-US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arancia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", which means "orange" in Italian. The name comes from shape and color. Depending on the region, </a:t>
            </a:r>
            <a:r>
              <a:rPr lang="en-US" b="1" dirty="0" err="1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arancini</a:t>
            </a:r>
            <a:r>
              <a:rPr lang="en-US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 may be served with meat, tomato sauce, mozzarella, peas and mushrooms. The dish is often served as a snack. It is a typical dish of Sicilian cuisine</a:t>
            </a:r>
            <a:r>
              <a:rPr lang="pl-PL" b="1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latin typeface="Gabriola" pitchFamily="82" charset="0"/>
              </a:rPr>
              <a:t>.</a:t>
            </a:r>
            <a:endParaRPr lang="pl-PL" b="1" dirty="0">
              <a:ln>
                <a:solidFill>
                  <a:schemeClr val="bg1">
                    <a:alpha val="50000"/>
                  </a:schemeClr>
                </a:solidFill>
              </a:ln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Znalezione obrazy dla zapytania italy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7054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664734">
            <a:off x="2978690" y="881952"/>
            <a:ext cx="6591981" cy="1293711"/>
          </a:xfrm>
        </p:spPr>
        <p:txBody>
          <a:bodyPr>
            <a:noAutofit/>
          </a:bodyPr>
          <a:lstStyle/>
          <a:p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What to see in Italy</a:t>
            </a:r>
            <a:r>
              <a:rPr lang="pl-PL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?</a:t>
            </a:r>
            <a:endParaRPr lang="pl-PL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1219</TotalTime>
  <Words>476</Words>
  <Application>Microsoft Office PowerPoint</Application>
  <PresentationFormat>Pokaz na ekranie (4:3)</PresentationFormat>
  <Paragraphs>36</Paragraphs>
  <Slides>14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  Italy</vt:lpstr>
      <vt:lpstr>Rimini </vt:lpstr>
      <vt:lpstr>Why I want to fly to Italy for an internship?</vt:lpstr>
      <vt:lpstr>At the hairdresser's in Italian</vt:lpstr>
      <vt:lpstr>The most popular Italian dishes</vt:lpstr>
      <vt:lpstr>Pomodoro</vt:lpstr>
      <vt:lpstr>Arancini</vt:lpstr>
      <vt:lpstr>What to see in Italy?</vt:lpstr>
      <vt:lpstr>The Colosseum</vt:lpstr>
      <vt:lpstr>Trevi Fountain</vt:lpstr>
      <vt:lpstr>The Leaning Tower of Pisa</vt:lpstr>
      <vt:lpstr>Rialto Bridge</vt:lpstr>
      <vt:lpstr>Thank you for your attention!   Author: Klaudia Przednowek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 systemu Windows</dc:creator>
  <cp:lastModifiedBy>Użytkownik systemu Windows</cp:lastModifiedBy>
  <cp:revision>132</cp:revision>
  <dcterms:created xsi:type="dcterms:W3CDTF">2018-01-12T23:30:13Z</dcterms:created>
  <dcterms:modified xsi:type="dcterms:W3CDTF">2018-02-01T21:35:38Z</dcterms:modified>
</cp:coreProperties>
</file>