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65" r:id="rId3"/>
    <p:sldId id="266" r:id="rId4"/>
    <p:sldId id="267" r:id="rId5"/>
    <p:sldId id="280" r:id="rId6"/>
    <p:sldId id="277" r:id="rId7"/>
    <p:sldId id="276" r:id="rId8"/>
    <p:sldId id="270" r:id="rId9"/>
    <p:sldId id="272" r:id="rId10"/>
    <p:sldId id="273" r:id="rId11"/>
    <p:sldId id="269" r:id="rId12"/>
    <p:sldId id="274" r:id="rId13"/>
    <p:sldId id="275" r:id="rId14"/>
    <p:sldId id="257" r:id="rId15"/>
    <p:sldId id="259" r:id="rId16"/>
    <p:sldId id="258" r:id="rId17"/>
    <p:sldId id="278" r:id="rId18"/>
    <p:sldId id="279" r:id="rId19"/>
    <p:sldId id="281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38" autoAdjust="0"/>
    <p:restoredTop sz="94660"/>
  </p:normalViewPr>
  <p:slideViewPr>
    <p:cSldViewPr>
      <p:cViewPr varScale="1">
        <p:scale>
          <a:sx n="66" d="100"/>
          <a:sy n="66" d="100"/>
        </p:scale>
        <p:origin x="1444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BC37AE-E9E8-451F-9338-6D6B9B61F386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BEB632B-8F2D-40E0-B155-C53F4B0F16DB}">
      <dgm:prSet phldrT="[Tekst]" custT="1"/>
      <dgm:spPr/>
      <dgm:t>
        <a:bodyPr/>
        <a:lstStyle/>
        <a:p>
          <a:pPr algn="ctr"/>
          <a:r>
            <a:rPr lang="pl-PL" sz="1800" baseline="0" dirty="0" err="1"/>
            <a:t>Balance</a:t>
          </a:r>
          <a:r>
            <a:rPr lang="pl-PL" sz="1800" baseline="0" dirty="0"/>
            <a:t> of body and soul</a:t>
          </a:r>
        </a:p>
      </dgm:t>
    </dgm:pt>
    <dgm:pt modelId="{02CA42D8-35C9-4D9B-B281-5FD230588536}" type="parTrans" cxnId="{5334806A-767D-43CC-8505-74A4A4EE3776}">
      <dgm:prSet/>
      <dgm:spPr/>
      <dgm:t>
        <a:bodyPr/>
        <a:lstStyle/>
        <a:p>
          <a:endParaRPr lang="pl-PL"/>
        </a:p>
      </dgm:t>
    </dgm:pt>
    <dgm:pt modelId="{A939E35C-55BF-4FE5-B686-91CFC99A50C3}" type="sibTrans" cxnId="{5334806A-767D-43CC-8505-74A4A4EE3776}">
      <dgm:prSet/>
      <dgm:spPr/>
      <dgm:t>
        <a:bodyPr/>
        <a:lstStyle/>
        <a:p>
          <a:endParaRPr lang="pl-PL"/>
        </a:p>
      </dgm:t>
    </dgm:pt>
    <dgm:pt modelId="{D226D7C7-D920-4AF3-8418-5A71048D0AE4}">
      <dgm:prSet phldrT="[Tekst]" custT="1"/>
      <dgm:spPr/>
      <dgm:t>
        <a:bodyPr/>
        <a:lstStyle/>
        <a:p>
          <a:pPr algn="ctr"/>
          <a:r>
            <a:rPr lang="pl-PL" sz="1800" baseline="0" dirty="0" err="1"/>
            <a:t>Balance</a:t>
          </a:r>
          <a:r>
            <a:rPr lang="pl-PL" sz="1800" baseline="0" dirty="0"/>
            <a:t> of fauna and flora</a:t>
          </a:r>
        </a:p>
      </dgm:t>
    </dgm:pt>
    <dgm:pt modelId="{B9C8B6E2-FBDF-4DBB-8207-1A5CC1518D5F}" type="parTrans" cxnId="{2EE70CD6-5BE7-4C81-A1BA-979598E5F642}">
      <dgm:prSet/>
      <dgm:spPr/>
      <dgm:t>
        <a:bodyPr/>
        <a:lstStyle/>
        <a:p>
          <a:endParaRPr lang="pl-PL"/>
        </a:p>
      </dgm:t>
    </dgm:pt>
    <dgm:pt modelId="{239C0635-DDF4-4FBF-AA5D-7CDD0B50EF47}" type="sibTrans" cxnId="{2EE70CD6-5BE7-4C81-A1BA-979598E5F642}">
      <dgm:prSet/>
      <dgm:spPr/>
      <dgm:t>
        <a:bodyPr/>
        <a:lstStyle/>
        <a:p>
          <a:endParaRPr lang="pl-PL"/>
        </a:p>
      </dgm:t>
    </dgm:pt>
    <dgm:pt modelId="{FD485651-5C2A-405C-A41A-424A42DB67CD}">
      <dgm:prSet phldrT="[Tekst]" custT="1"/>
      <dgm:spPr/>
      <dgm:t>
        <a:bodyPr/>
        <a:lstStyle/>
        <a:p>
          <a:r>
            <a:rPr lang="pl-PL" sz="1800" baseline="0" dirty="0" err="1"/>
            <a:t>Balance</a:t>
          </a:r>
          <a:r>
            <a:rPr lang="pl-PL" sz="1800" baseline="0" dirty="0"/>
            <a:t> of</a:t>
          </a:r>
        </a:p>
        <a:p>
          <a:r>
            <a:rPr lang="pl-PL" sz="1800" baseline="0" dirty="0"/>
            <a:t>land and </a:t>
          </a:r>
          <a:r>
            <a:rPr lang="pl-PL" sz="1800" baseline="0" dirty="0" err="1"/>
            <a:t>water</a:t>
          </a:r>
          <a:endParaRPr lang="pl-PL" sz="1800" baseline="0" dirty="0"/>
        </a:p>
      </dgm:t>
    </dgm:pt>
    <dgm:pt modelId="{0B549F14-8AD7-4F5B-860F-4F1CFD0FBC98}" type="parTrans" cxnId="{80AA2282-CC31-4770-BF37-09779C226139}">
      <dgm:prSet/>
      <dgm:spPr/>
      <dgm:t>
        <a:bodyPr/>
        <a:lstStyle/>
        <a:p>
          <a:endParaRPr lang="pl-PL"/>
        </a:p>
      </dgm:t>
    </dgm:pt>
    <dgm:pt modelId="{AAD7B488-3BF2-4E5B-A86E-8B378FCD41EB}" type="sibTrans" cxnId="{80AA2282-CC31-4770-BF37-09779C226139}">
      <dgm:prSet/>
      <dgm:spPr/>
      <dgm:t>
        <a:bodyPr/>
        <a:lstStyle/>
        <a:p>
          <a:endParaRPr lang="pl-PL"/>
        </a:p>
      </dgm:t>
    </dgm:pt>
    <dgm:pt modelId="{9A7A0107-F87D-40F3-9F8C-50BFD8769978}" type="pres">
      <dgm:prSet presAssocID="{4FBC37AE-E9E8-451F-9338-6D6B9B61F38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34FE3BB-7F65-4129-A3C9-81E286258FD2}" type="pres">
      <dgm:prSet presAssocID="{4FBC37AE-E9E8-451F-9338-6D6B9B61F386}" presName="wedge1" presStyleLbl="node1" presStyleIdx="0" presStyleCnt="3"/>
      <dgm:spPr/>
      <dgm:t>
        <a:bodyPr/>
        <a:lstStyle/>
        <a:p>
          <a:endParaRPr lang="pl-PL"/>
        </a:p>
      </dgm:t>
    </dgm:pt>
    <dgm:pt modelId="{A28F32FD-FD5D-4AB2-91A3-ABCE57592AF5}" type="pres">
      <dgm:prSet presAssocID="{4FBC37AE-E9E8-451F-9338-6D6B9B61F386}" presName="dummy1a" presStyleCnt="0"/>
      <dgm:spPr/>
    </dgm:pt>
    <dgm:pt modelId="{80C721FE-CCC6-4383-8902-44F29E71C6A7}" type="pres">
      <dgm:prSet presAssocID="{4FBC37AE-E9E8-451F-9338-6D6B9B61F386}" presName="dummy1b" presStyleCnt="0"/>
      <dgm:spPr/>
    </dgm:pt>
    <dgm:pt modelId="{DC62C3F5-8EC4-4205-8AC5-46826D677FE1}" type="pres">
      <dgm:prSet presAssocID="{4FBC37AE-E9E8-451F-9338-6D6B9B61F386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2DBDAB1-EFAC-4024-9A0D-0CF8CE4CA8AA}" type="pres">
      <dgm:prSet presAssocID="{4FBC37AE-E9E8-451F-9338-6D6B9B61F386}" presName="wedge2" presStyleLbl="node1" presStyleIdx="1" presStyleCnt="3"/>
      <dgm:spPr/>
      <dgm:t>
        <a:bodyPr/>
        <a:lstStyle/>
        <a:p>
          <a:endParaRPr lang="pl-PL"/>
        </a:p>
      </dgm:t>
    </dgm:pt>
    <dgm:pt modelId="{4530C211-5303-4251-8156-A6A17BF07B07}" type="pres">
      <dgm:prSet presAssocID="{4FBC37AE-E9E8-451F-9338-6D6B9B61F386}" presName="dummy2a" presStyleCnt="0"/>
      <dgm:spPr/>
    </dgm:pt>
    <dgm:pt modelId="{476647B3-9EDC-418D-8CC1-B8453DA10D68}" type="pres">
      <dgm:prSet presAssocID="{4FBC37AE-E9E8-451F-9338-6D6B9B61F386}" presName="dummy2b" presStyleCnt="0"/>
      <dgm:spPr/>
    </dgm:pt>
    <dgm:pt modelId="{942E71BD-FCED-4F08-A695-47826F7F72C4}" type="pres">
      <dgm:prSet presAssocID="{4FBC37AE-E9E8-451F-9338-6D6B9B61F386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8183B40-7332-494C-92C9-BA7D6E29F314}" type="pres">
      <dgm:prSet presAssocID="{4FBC37AE-E9E8-451F-9338-6D6B9B61F386}" presName="wedge3" presStyleLbl="node1" presStyleIdx="2" presStyleCnt="3" custScaleX="98303" custScaleY="98303" custLinFactNeighborX="-627" custLinFactNeighborY="646"/>
      <dgm:spPr/>
      <dgm:t>
        <a:bodyPr/>
        <a:lstStyle/>
        <a:p>
          <a:endParaRPr lang="pl-PL"/>
        </a:p>
      </dgm:t>
    </dgm:pt>
    <dgm:pt modelId="{F9E35745-D4EB-416C-B7EB-6ED1F224E724}" type="pres">
      <dgm:prSet presAssocID="{4FBC37AE-E9E8-451F-9338-6D6B9B61F386}" presName="dummy3a" presStyleCnt="0"/>
      <dgm:spPr/>
    </dgm:pt>
    <dgm:pt modelId="{0421C8F8-D789-41A1-B606-7CF239C04E25}" type="pres">
      <dgm:prSet presAssocID="{4FBC37AE-E9E8-451F-9338-6D6B9B61F386}" presName="dummy3b" presStyleCnt="0"/>
      <dgm:spPr/>
    </dgm:pt>
    <dgm:pt modelId="{DBB28A0C-C164-4ABC-948E-29793D1AD2DF}" type="pres">
      <dgm:prSet presAssocID="{4FBC37AE-E9E8-451F-9338-6D6B9B61F386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294C5E7-B637-4745-A72E-9C75E2E82B5A}" type="pres">
      <dgm:prSet presAssocID="{A939E35C-55BF-4FE5-B686-91CFC99A50C3}" presName="arrowWedge1" presStyleLbl="fgSibTrans2D1" presStyleIdx="0" presStyleCnt="3"/>
      <dgm:spPr/>
    </dgm:pt>
    <dgm:pt modelId="{1FC50167-51B4-4F3D-AB11-5F4C29DC4532}" type="pres">
      <dgm:prSet presAssocID="{239C0635-DDF4-4FBF-AA5D-7CDD0B50EF47}" presName="arrowWedge2" presStyleLbl="fgSibTrans2D1" presStyleIdx="1" presStyleCnt="3"/>
      <dgm:spPr/>
    </dgm:pt>
    <dgm:pt modelId="{B1CD9FAC-F24E-439D-A95D-2263D6DB45D8}" type="pres">
      <dgm:prSet presAssocID="{AAD7B488-3BF2-4E5B-A86E-8B378FCD41EB}" presName="arrowWedge3" presStyleLbl="fgSibTrans2D1" presStyleIdx="2" presStyleCnt="3"/>
      <dgm:spPr/>
    </dgm:pt>
  </dgm:ptLst>
  <dgm:cxnLst>
    <dgm:cxn modelId="{DAE0C177-7D4A-4D5D-8431-D6E38AD349AF}" type="presOf" srcId="{D226D7C7-D920-4AF3-8418-5A71048D0AE4}" destId="{942E71BD-FCED-4F08-A695-47826F7F72C4}" srcOrd="1" destOrd="0" presId="urn:microsoft.com/office/officeart/2005/8/layout/cycle8"/>
    <dgm:cxn modelId="{5BAA364C-D6AB-4961-906C-A2C1F58D4022}" type="presOf" srcId="{4FBC37AE-E9E8-451F-9338-6D6B9B61F386}" destId="{9A7A0107-F87D-40F3-9F8C-50BFD8769978}" srcOrd="0" destOrd="0" presId="urn:microsoft.com/office/officeart/2005/8/layout/cycle8"/>
    <dgm:cxn modelId="{2EE70CD6-5BE7-4C81-A1BA-979598E5F642}" srcId="{4FBC37AE-E9E8-451F-9338-6D6B9B61F386}" destId="{D226D7C7-D920-4AF3-8418-5A71048D0AE4}" srcOrd="1" destOrd="0" parTransId="{B9C8B6E2-FBDF-4DBB-8207-1A5CC1518D5F}" sibTransId="{239C0635-DDF4-4FBF-AA5D-7CDD0B50EF47}"/>
    <dgm:cxn modelId="{5A66C7FD-0853-42FD-9A28-AF8A15130478}" type="presOf" srcId="{3BEB632B-8F2D-40E0-B155-C53F4B0F16DB}" destId="{534FE3BB-7F65-4129-A3C9-81E286258FD2}" srcOrd="0" destOrd="0" presId="urn:microsoft.com/office/officeart/2005/8/layout/cycle8"/>
    <dgm:cxn modelId="{80AA2282-CC31-4770-BF37-09779C226139}" srcId="{4FBC37AE-E9E8-451F-9338-6D6B9B61F386}" destId="{FD485651-5C2A-405C-A41A-424A42DB67CD}" srcOrd="2" destOrd="0" parTransId="{0B549F14-8AD7-4F5B-860F-4F1CFD0FBC98}" sibTransId="{AAD7B488-3BF2-4E5B-A86E-8B378FCD41EB}"/>
    <dgm:cxn modelId="{992C5E68-DF7D-4622-8CEE-70F13DD06649}" type="presOf" srcId="{3BEB632B-8F2D-40E0-B155-C53F4B0F16DB}" destId="{DC62C3F5-8EC4-4205-8AC5-46826D677FE1}" srcOrd="1" destOrd="0" presId="urn:microsoft.com/office/officeart/2005/8/layout/cycle8"/>
    <dgm:cxn modelId="{4C60A36B-3CEE-400E-A77C-FE8C2E1A694C}" type="presOf" srcId="{FD485651-5C2A-405C-A41A-424A42DB67CD}" destId="{DBB28A0C-C164-4ABC-948E-29793D1AD2DF}" srcOrd="1" destOrd="0" presId="urn:microsoft.com/office/officeart/2005/8/layout/cycle8"/>
    <dgm:cxn modelId="{58D2E0AB-FA81-4302-9BF3-5D970ED2B443}" type="presOf" srcId="{D226D7C7-D920-4AF3-8418-5A71048D0AE4}" destId="{F2DBDAB1-EFAC-4024-9A0D-0CF8CE4CA8AA}" srcOrd="0" destOrd="0" presId="urn:microsoft.com/office/officeart/2005/8/layout/cycle8"/>
    <dgm:cxn modelId="{B24FCF5D-4AD2-490F-8A8F-ADC425439DBC}" type="presOf" srcId="{FD485651-5C2A-405C-A41A-424A42DB67CD}" destId="{D8183B40-7332-494C-92C9-BA7D6E29F314}" srcOrd="0" destOrd="0" presId="urn:microsoft.com/office/officeart/2005/8/layout/cycle8"/>
    <dgm:cxn modelId="{5334806A-767D-43CC-8505-74A4A4EE3776}" srcId="{4FBC37AE-E9E8-451F-9338-6D6B9B61F386}" destId="{3BEB632B-8F2D-40E0-B155-C53F4B0F16DB}" srcOrd="0" destOrd="0" parTransId="{02CA42D8-35C9-4D9B-B281-5FD230588536}" sibTransId="{A939E35C-55BF-4FE5-B686-91CFC99A50C3}"/>
    <dgm:cxn modelId="{D0D362E8-9CB1-4297-A61F-E760DF7BB3DE}" type="presParOf" srcId="{9A7A0107-F87D-40F3-9F8C-50BFD8769978}" destId="{534FE3BB-7F65-4129-A3C9-81E286258FD2}" srcOrd="0" destOrd="0" presId="urn:microsoft.com/office/officeart/2005/8/layout/cycle8"/>
    <dgm:cxn modelId="{380A2793-2C8D-4A71-BDAC-45B7C23C43AE}" type="presParOf" srcId="{9A7A0107-F87D-40F3-9F8C-50BFD8769978}" destId="{A28F32FD-FD5D-4AB2-91A3-ABCE57592AF5}" srcOrd="1" destOrd="0" presId="urn:microsoft.com/office/officeart/2005/8/layout/cycle8"/>
    <dgm:cxn modelId="{AE314FDE-17D7-488F-AF55-541893E53AB8}" type="presParOf" srcId="{9A7A0107-F87D-40F3-9F8C-50BFD8769978}" destId="{80C721FE-CCC6-4383-8902-44F29E71C6A7}" srcOrd="2" destOrd="0" presId="urn:microsoft.com/office/officeart/2005/8/layout/cycle8"/>
    <dgm:cxn modelId="{BFFCAB3D-C44F-49EE-851B-CB97B331541C}" type="presParOf" srcId="{9A7A0107-F87D-40F3-9F8C-50BFD8769978}" destId="{DC62C3F5-8EC4-4205-8AC5-46826D677FE1}" srcOrd="3" destOrd="0" presId="urn:microsoft.com/office/officeart/2005/8/layout/cycle8"/>
    <dgm:cxn modelId="{F2F8DF44-5130-47E5-9117-ED67CF74306C}" type="presParOf" srcId="{9A7A0107-F87D-40F3-9F8C-50BFD8769978}" destId="{F2DBDAB1-EFAC-4024-9A0D-0CF8CE4CA8AA}" srcOrd="4" destOrd="0" presId="urn:microsoft.com/office/officeart/2005/8/layout/cycle8"/>
    <dgm:cxn modelId="{AD90CE5D-E475-4D02-AF5E-A7C76D3F430D}" type="presParOf" srcId="{9A7A0107-F87D-40F3-9F8C-50BFD8769978}" destId="{4530C211-5303-4251-8156-A6A17BF07B07}" srcOrd="5" destOrd="0" presId="urn:microsoft.com/office/officeart/2005/8/layout/cycle8"/>
    <dgm:cxn modelId="{8870D98A-012C-4390-8226-4577D29C79BD}" type="presParOf" srcId="{9A7A0107-F87D-40F3-9F8C-50BFD8769978}" destId="{476647B3-9EDC-418D-8CC1-B8453DA10D68}" srcOrd="6" destOrd="0" presId="urn:microsoft.com/office/officeart/2005/8/layout/cycle8"/>
    <dgm:cxn modelId="{0F319230-3A61-4A23-B028-CA299EFCBCE7}" type="presParOf" srcId="{9A7A0107-F87D-40F3-9F8C-50BFD8769978}" destId="{942E71BD-FCED-4F08-A695-47826F7F72C4}" srcOrd="7" destOrd="0" presId="urn:microsoft.com/office/officeart/2005/8/layout/cycle8"/>
    <dgm:cxn modelId="{8D0E6218-5F1B-47ED-93A2-9467C4563359}" type="presParOf" srcId="{9A7A0107-F87D-40F3-9F8C-50BFD8769978}" destId="{D8183B40-7332-494C-92C9-BA7D6E29F314}" srcOrd="8" destOrd="0" presId="urn:microsoft.com/office/officeart/2005/8/layout/cycle8"/>
    <dgm:cxn modelId="{5B38B519-E191-4BA2-B185-B3442918C633}" type="presParOf" srcId="{9A7A0107-F87D-40F3-9F8C-50BFD8769978}" destId="{F9E35745-D4EB-416C-B7EB-6ED1F224E724}" srcOrd="9" destOrd="0" presId="urn:microsoft.com/office/officeart/2005/8/layout/cycle8"/>
    <dgm:cxn modelId="{D7E28EB3-24C3-407B-BC8A-205418EA828D}" type="presParOf" srcId="{9A7A0107-F87D-40F3-9F8C-50BFD8769978}" destId="{0421C8F8-D789-41A1-B606-7CF239C04E25}" srcOrd="10" destOrd="0" presId="urn:microsoft.com/office/officeart/2005/8/layout/cycle8"/>
    <dgm:cxn modelId="{7916345B-F02D-4892-953B-A9A29E885702}" type="presParOf" srcId="{9A7A0107-F87D-40F3-9F8C-50BFD8769978}" destId="{DBB28A0C-C164-4ABC-948E-29793D1AD2DF}" srcOrd="11" destOrd="0" presId="urn:microsoft.com/office/officeart/2005/8/layout/cycle8"/>
    <dgm:cxn modelId="{20C9004A-E3EC-455F-A7CF-812D061141FE}" type="presParOf" srcId="{9A7A0107-F87D-40F3-9F8C-50BFD8769978}" destId="{9294C5E7-B637-4745-A72E-9C75E2E82B5A}" srcOrd="12" destOrd="0" presId="urn:microsoft.com/office/officeart/2005/8/layout/cycle8"/>
    <dgm:cxn modelId="{23B90398-33E3-4182-BC87-CEEF42771A6A}" type="presParOf" srcId="{9A7A0107-F87D-40F3-9F8C-50BFD8769978}" destId="{1FC50167-51B4-4F3D-AB11-5F4C29DC4532}" srcOrd="13" destOrd="0" presId="urn:microsoft.com/office/officeart/2005/8/layout/cycle8"/>
    <dgm:cxn modelId="{08648F58-6ADB-424D-A308-0E90BBCBF0F6}" type="presParOf" srcId="{9A7A0107-F87D-40F3-9F8C-50BFD8769978}" destId="{B1CD9FAC-F24E-439D-A95D-2263D6DB45D8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4FE3BB-7F65-4129-A3C9-81E286258FD2}">
      <dsp:nvSpPr>
        <dsp:cNvPr id="0" name=""/>
        <dsp:cNvSpPr/>
      </dsp:nvSpPr>
      <dsp:spPr>
        <a:xfrm>
          <a:off x="2106747" y="292226"/>
          <a:ext cx="3776472" cy="3776472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baseline="0" dirty="0" err="1"/>
            <a:t>Balance</a:t>
          </a:r>
          <a:r>
            <a:rPr lang="pl-PL" sz="1800" kern="1200" baseline="0" dirty="0"/>
            <a:t> of body and soul</a:t>
          </a:r>
        </a:p>
      </dsp:txBody>
      <dsp:txXfrm>
        <a:off x="4097038" y="1092479"/>
        <a:ext cx="1348740" cy="1123950"/>
      </dsp:txXfrm>
    </dsp:sp>
    <dsp:sp modelId="{F2DBDAB1-EFAC-4024-9A0D-0CF8CE4CA8AA}">
      <dsp:nvSpPr>
        <dsp:cNvPr id="0" name=""/>
        <dsp:cNvSpPr/>
      </dsp:nvSpPr>
      <dsp:spPr>
        <a:xfrm>
          <a:off x="2028970" y="427100"/>
          <a:ext cx="3776472" cy="3776472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baseline="0" dirty="0" err="1"/>
            <a:t>Balance</a:t>
          </a:r>
          <a:r>
            <a:rPr lang="pl-PL" sz="1800" kern="1200" baseline="0" dirty="0"/>
            <a:t> of fauna and flora</a:t>
          </a:r>
        </a:p>
      </dsp:txBody>
      <dsp:txXfrm>
        <a:off x="2928130" y="2877312"/>
        <a:ext cx="2023110" cy="989076"/>
      </dsp:txXfrm>
    </dsp:sp>
    <dsp:sp modelId="{D8183B40-7332-494C-92C9-BA7D6E29F314}">
      <dsp:nvSpPr>
        <dsp:cNvPr id="0" name=""/>
        <dsp:cNvSpPr/>
      </dsp:nvSpPr>
      <dsp:spPr>
        <a:xfrm>
          <a:off x="1959557" y="348666"/>
          <a:ext cx="3712385" cy="3712385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baseline="0" dirty="0" err="1"/>
            <a:t>Balance</a:t>
          </a:r>
          <a:r>
            <a:rPr lang="pl-PL" sz="1800" kern="1200" baseline="0" dirty="0"/>
            <a:t> of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baseline="0" dirty="0"/>
            <a:t>land and </a:t>
          </a:r>
          <a:r>
            <a:rPr lang="pl-PL" sz="1800" kern="1200" baseline="0" dirty="0" err="1"/>
            <a:t>water</a:t>
          </a:r>
          <a:endParaRPr lang="pl-PL" sz="1800" kern="1200" baseline="0" dirty="0"/>
        </a:p>
      </dsp:txBody>
      <dsp:txXfrm>
        <a:off x="2389575" y="1135338"/>
        <a:ext cx="1325851" cy="1104876"/>
      </dsp:txXfrm>
    </dsp:sp>
    <dsp:sp modelId="{9294C5E7-B637-4745-A72E-9C75E2E82B5A}">
      <dsp:nvSpPr>
        <dsp:cNvPr id="0" name=""/>
        <dsp:cNvSpPr/>
      </dsp:nvSpPr>
      <dsp:spPr>
        <a:xfrm>
          <a:off x="1873277" y="58445"/>
          <a:ext cx="4244035" cy="4244035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C50167-51B4-4F3D-AB11-5F4C29DC4532}">
      <dsp:nvSpPr>
        <dsp:cNvPr id="0" name=""/>
        <dsp:cNvSpPr/>
      </dsp:nvSpPr>
      <dsp:spPr>
        <a:xfrm>
          <a:off x="1795188" y="193080"/>
          <a:ext cx="4244035" cy="4244035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CD9FAC-F24E-439D-A95D-2263D6DB45D8}">
      <dsp:nvSpPr>
        <dsp:cNvPr id="0" name=""/>
        <dsp:cNvSpPr/>
      </dsp:nvSpPr>
      <dsp:spPr>
        <a:xfrm>
          <a:off x="1693726" y="83146"/>
          <a:ext cx="4244035" cy="4244035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FD333-9221-4EF1-B0B0-1BF4AC0F27CF}" type="datetimeFigureOut">
              <a:rPr lang="pl-PL" smtClean="0"/>
              <a:t>02.02.2018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3F6BF-B361-4471-9AF1-6A6E0E7AB9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8580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3F6BF-B361-4471-9AF1-6A6E0E7AB99C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8165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3F6BF-B361-4471-9AF1-6A6E0E7AB99C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4836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3F6BF-B361-4471-9AF1-6A6E0E7AB99C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0266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506131D-B8AB-4ABD-A8CD-9ABF80ADC0DF}" type="datetimeFigureOut">
              <a:rPr lang="pl-PL" smtClean="0"/>
              <a:t>02.02.2018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0E0DB1-119C-45CB-B21B-BADA8845E6E3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6131D-B8AB-4ABD-A8CD-9ABF80ADC0DF}" type="datetimeFigureOut">
              <a:rPr lang="pl-PL" smtClean="0"/>
              <a:t>02.02.2018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E0DB1-119C-45CB-B21B-BADA8845E6E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506131D-B8AB-4ABD-A8CD-9ABF80ADC0DF}" type="datetimeFigureOut">
              <a:rPr lang="pl-PL" smtClean="0"/>
              <a:t>02.02.2018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Prostokąt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20E0DB1-119C-45CB-B21B-BADA8845E6E3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6131D-B8AB-4ABD-A8CD-9ABF80ADC0DF}" type="datetimeFigureOut">
              <a:rPr lang="pl-PL" smtClean="0"/>
              <a:t>02.02.2018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20E0DB1-119C-45CB-B21B-BADA8845E6E3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7" name="Prostokąt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6131D-B8AB-4ABD-A8CD-9ABF80ADC0DF}" type="datetimeFigureOut">
              <a:rPr lang="pl-PL" smtClean="0"/>
              <a:t>02.02.2018</a:t>
            </a:fld>
            <a:endParaRPr lang="pl-PL"/>
          </a:p>
        </p:txBody>
      </p:sp>
      <p:sp>
        <p:nvSpPr>
          <p:cNvPr id="13" name="Symbol zastępczy numeru slajd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20E0DB1-119C-45CB-B21B-BADA8845E6E3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Symbol zastępczy stopki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506131D-B8AB-4ABD-A8CD-9ABF80ADC0DF}" type="datetimeFigureOut">
              <a:rPr lang="pl-PL" smtClean="0"/>
              <a:t>02.02.2018</a:t>
            </a:fld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20E0DB1-119C-45CB-B21B-BADA8845E6E3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Symbol zastępczy stopki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506131D-B8AB-4ABD-A8CD-9ABF80ADC0DF}" type="datetimeFigureOut">
              <a:rPr lang="pl-PL" smtClean="0"/>
              <a:t>02.02.2018</a:t>
            </a:fld>
            <a:endParaRPr lang="pl-PL"/>
          </a:p>
        </p:txBody>
      </p:sp>
      <p:sp>
        <p:nvSpPr>
          <p:cNvPr id="12" name="Symbol zastępczy numeru slajd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20E0DB1-119C-45CB-B21B-BADA8845E6E3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Symbol zastępczy stopki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l-PL"/>
          </a:p>
        </p:txBody>
      </p:sp>
      <p:sp>
        <p:nvSpPr>
          <p:cNvPr id="16" name="Symbol zastępczy tekstu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15" name="Symbol zastępczy tekstu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6131D-B8AB-4ABD-A8CD-9ABF80ADC0DF}" type="datetimeFigureOut">
              <a:rPr lang="pl-PL" smtClean="0"/>
              <a:t>02.02.2018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20E0DB1-119C-45CB-B21B-BADA8845E6E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6131D-B8AB-4ABD-A8CD-9ABF80ADC0DF}" type="datetimeFigureOut">
              <a:rPr lang="pl-PL" smtClean="0"/>
              <a:t>02.02.2018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0E0DB1-119C-45CB-B21B-BADA8845E6E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6131D-B8AB-4ABD-A8CD-9ABF80ADC0DF}" type="datetimeFigureOut">
              <a:rPr lang="pl-PL" smtClean="0"/>
              <a:t>02.02.2018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20E0DB1-119C-45CB-B21B-BADA8845E6E3}" type="slidenum">
              <a:rPr lang="pl-PL" smtClean="0"/>
              <a:t>‹#›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8" name="Prostokąt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1" name="Prostokąt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506131D-B8AB-4ABD-A8CD-9ABF80ADC0DF}" type="datetimeFigureOut">
              <a:rPr lang="pl-PL" smtClean="0"/>
              <a:t>02.02.2018</a:t>
            </a:fld>
            <a:endParaRPr lang="pl-PL"/>
          </a:p>
        </p:txBody>
      </p:sp>
      <p:sp>
        <p:nvSpPr>
          <p:cNvPr id="13" name="Symbol zastępczy numeru slajd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20E0DB1-119C-45CB-B21B-BADA8845E6E3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Symbol zastępczy stopki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506131D-B8AB-4ABD-A8CD-9ABF80ADC0DF}" type="datetimeFigureOut">
              <a:rPr lang="pl-PL" smtClean="0"/>
              <a:t>02.02.2018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Prostokąt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20E0DB1-119C-45CB-B21B-BADA8845E6E3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My internship in Portugal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  Michał </a:t>
            </a:r>
            <a:r>
              <a:rPr lang="pl-PL" dirty="0" err="1"/>
              <a:t>Daszykowski</a:t>
            </a:r>
            <a:r>
              <a:rPr lang="pl-PL" dirty="0"/>
              <a:t> kl. 2 TWA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2400" dirty="0"/>
              <a:t/>
            </a:r>
            <a:br>
              <a:rPr lang="pl-PL" sz="2400" dirty="0"/>
            </a:br>
            <a:r>
              <a:rPr lang="en-US" sz="2700" dirty="0"/>
              <a:t>Portugal – balance of body and soul</a:t>
            </a:r>
            <a:r>
              <a:rPr lang="pl-PL" sz="2400" dirty="0"/>
              <a:t/>
            </a:r>
            <a:br>
              <a:rPr lang="pl-PL" sz="2400" dirty="0"/>
            </a:b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dirty="0"/>
              <a:t> </a:t>
            </a:r>
            <a:endParaRPr lang="en-US" sz="1800" dirty="0"/>
          </a:p>
          <a:p>
            <a:pPr marL="0" indent="0">
              <a:buNone/>
            </a:pPr>
            <a:r>
              <a:rPr lang="en-US" sz="1800" b="1" i="1" dirty="0"/>
              <a:t>Ritual de digest</a:t>
            </a:r>
            <a:r>
              <a:rPr lang="pl-PL" sz="1800" b="1" i="1" dirty="0"/>
              <a:t>a</a:t>
            </a:r>
            <a:r>
              <a:rPr lang="en-US" sz="1800" b="1" i="1" dirty="0"/>
              <a:t>o </a:t>
            </a:r>
            <a:r>
              <a:rPr lang="en-US" sz="1800" b="1" dirty="0"/>
              <a:t>means… the ritual of digesting</a:t>
            </a:r>
            <a:endParaRPr lang="pl-PL" sz="1800" b="1" dirty="0"/>
          </a:p>
          <a:p>
            <a:pPr marL="0" indent="0">
              <a:buNone/>
            </a:pPr>
            <a:endParaRPr lang="pl-PL" sz="1800" b="1" dirty="0"/>
          </a:p>
          <a:p>
            <a:pPr marL="0" indent="0">
              <a:buNone/>
            </a:pPr>
            <a:r>
              <a:rPr lang="en-US" sz="1800" dirty="0"/>
              <a:t>After every meal Portuguese have their own </a:t>
            </a:r>
            <a:r>
              <a:rPr lang="en-US" sz="1800" i="1" dirty="0" err="1"/>
              <a:t>digestao</a:t>
            </a:r>
            <a:r>
              <a:rPr lang="en-US" sz="1800" dirty="0"/>
              <a:t>… time to digest</a:t>
            </a:r>
            <a:r>
              <a:rPr lang="pl-PL" sz="1800" dirty="0"/>
              <a:t>.</a:t>
            </a:r>
          </a:p>
          <a:p>
            <a:pPr marL="0" indent="0">
              <a:buNone/>
            </a:pPr>
            <a:r>
              <a:rPr lang="en-US" sz="1800" dirty="0"/>
              <a:t>Some have two, others have three hours of it… </a:t>
            </a:r>
            <a:endParaRPr lang="pl-PL" sz="18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r>
              <a:rPr lang="pl-PL" sz="1800" dirty="0"/>
              <a:t>	</a:t>
            </a:r>
            <a:r>
              <a:rPr lang="en-US" sz="1800" dirty="0"/>
              <a:t>During </a:t>
            </a:r>
            <a:r>
              <a:rPr lang="en-US" sz="1800" i="1" dirty="0" err="1"/>
              <a:t>digestao</a:t>
            </a:r>
            <a:r>
              <a:rPr lang="en-US" sz="1800" dirty="0"/>
              <a:t> they don’t drink water, eat, have a bath, get into the </a:t>
            </a:r>
            <a:r>
              <a:rPr lang="pl-PL" sz="1800" dirty="0"/>
              <a:t>      </a:t>
            </a:r>
            <a:r>
              <a:rPr lang="en-US" sz="1800" dirty="0"/>
              <a:t>sea, they don’t workout  in order to not cause any shock which may stop the digestion process and lead to poisoning.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281601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2400" dirty="0"/>
              <a:t/>
            </a:r>
            <a:br>
              <a:rPr lang="pl-PL" sz="2400" dirty="0"/>
            </a:br>
            <a:r>
              <a:rPr lang="en-US" sz="2700" dirty="0"/>
              <a:t>Portugal – balance of body and soul</a:t>
            </a:r>
            <a:r>
              <a:rPr lang="pl-PL" sz="2400" dirty="0"/>
              <a:t/>
            </a:r>
            <a:br>
              <a:rPr lang="pl-PL" sz="2400" dirty="0"/>
            </a:b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12648" y="1628800"/>
            <a:ext cx="81534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Soul</a:t>
            </a:r>
            <a:r>
              <a:rPr lang="en-US" sz="1800" dirty="0"/>
              <a:t> balance is the culture of living based on </a:t>
            </a:r>
            <a:r>
              <a:rPr lang="en-US" sz="1800" b="1" dirty="0"/>
              <a:t>no stress</a:t>
            </a:r>
            <a:r>
              <a:rPr lang="en-US" sz="1800" dirty="0"/>
              <a:t> philosophy</a:t>
            </a:r>
            <a:endParaRPr lang="pl-PL" sz="18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/>
              <a:t>living in peace without any rush</a:t>
            </a:r>
            <a:endParaRPr lang="pl-PL" sz="18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/>
              <a:t>there is always time for a cup of coffee and a chat with friends</a:t>
            </a:r>
            <a:endParaRPr lang="pl-PL" sz="18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/>
              <a:t>a very important word is </a:t>
            </a:r>
            <a:r>
              <a:rPr lang="en-US" sz="1800" b="1" i="1" dirty="0" err="1"/>
              <a:t>respeito</a:t>
            </a:r>
            <a:r>
              <a:rPr lang="en-US" sz="1800" dirty="0"/>
              <a:t> which means respect and tolerance towards life, other people, nature, animals and plants</a:t>
            </a:r>
            <a:endParaRPr lang="pl-PL" sz="18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endParaRPr lang="pl-PL" sz="16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041" y="3475608"/>
            <a:ext cx="3058632" cy="312000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181" y="3501008"/>
            <a:ext cx="2952327" cy="312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79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2400" dirty="0"/>
              <a:t/>
            </a:r>
            <a:br>
              <a:rPr lang="pl-PL" sz="2400" dirty="0"/>
            </a:br>
            <a:r>
              <a:rPr lang="en-US" sz="2700" dirty="0"/>
              <a:t>Portugal – balance of body and soul</a:t>
            </a:r>
            <a:r>
              <a:rPr lang="pl-PL" sz="2400" dirty="0"/>
              <a:t/>
            </a:r>
            <a:br>
              <a:rPr lang="pl-PL" sz="2400" dirty="0"/>
            </a:b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67544" y="1600200"/>
            <a:ext cx="8298504" cy="4495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800" dirty="0"/>
              <a:t>Richness and serenity of soul are fostered by wonderful coastline landscape.</a:t>
            </a:r>
            <a:endParaRPr lang="pl-PL" sz="1800" dirty="0"/>
          </a:p>
          <a:p>
            <a:pPr marL="0" indent="0">
              <a:buNone/>
            </a:pPr>
            <a:endParaRPr lang="pl-PL" sz="18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" y="2420888"/>
            <a:ext cx="3887344" cy="3456384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7" y="2420888"/>
            <a:ext cx="408147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19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2700" dirty="0"/>
              <a:t/>
            </a:r>
            <a:br>
              <a:rPr lang="pl-PL" sz="2700" dirty="0"/>
            </a:br>
            <a:r>
              <a:rPr lang="pl-PL" sz="2700" dirty="0"/>
              <a:t/>
            </a:r>
            <a:br>
              <a:rPr lang="pl-PL" sz="2700" dirty="0"/>
            </a:br>
            <a:r>
              <a:rPr lang="en-US" sz="2700" dirty="0"/>
              <a:t>Portugal – balance of body and soul</a:t>
            </a: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endParaRPr lang="pl-PL" sz="24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132856"/>
            <a:ext cx="3744416" cy="3744416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132856"/>
            <a:ext cx="4122040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4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2400" dirty="0"/>
              <a:t/>
            </a:r>
            <a:br>
              <a:rPr lang="pl-PL" sz="2400" dirty="0"/>
            </a:br>
            <a:r>
              <a:rPr lang="en-US" sz="2700" dirty="0"/>
              <a:t>Portugal – ecological balance</a:t>
            </a:r>
            <a:r>
              <a:rPr lang="pl-PL" sz="2400" dirty="0"/>
              <a:t/>
            </a:r>
            <a:br>
              <a:rPr lang="pl-PL" sz="2400" dirty="0"/>
            </a:b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95535" y="1600200"/>
            <a:ext cx="8392330" cy="449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600" dirty="0"/>
              <a:t> </a:t>
            </a:r>
            <a:r>
              <a:rPr lang="en-US" sz="1800" dirty="0"/>
              <a:t>Portugal cares for </a:t>
            </a:r>
            <a:r>
              <a:rPr lang="en-US" sz="1800" b="1" dirty="0"/>
              <a:t>ecological balance</a:t>
            </a:r>
            <a:r>
              <a:rPr lang="en-US" sz="1800" dirty="0"/>
              <a:t>.</a:t>
            </a:r>
            <a:endParaRPr lang="pl-PL" sz="1800" dirty="0"/>
          </a:p>
          <a:p>
            <a:pPr algn="just">
              <a:buNone/>
            </a:pPr>
            <a:r>
              <a:rPr lang="en-US" sz="1800" dirty="0"/>
              <a:t>The best example of that is manufacturing of wooden bikes in the city of </a:t>
            </a:r>
            <a:r>
              <a:rPr lang="en-US" sz="1800" dirty="0" err="1"/>
              <a:t>Ovar</a:t>
            </a:r>
            <a:r>
              <a:rPr lang="en-US" sz="1800" dirty="0"/>
              <a:t> by Mud Wood </a:t>
            </a:r>
            <a:r>
              <a:rPr lang="pl-PL" sz="1800" dirty="0"/>
              <a:t>Company. </a:t>
            </a:r>
            <a:r>
              <a:rPr lang="en-US" sz="1800" dirty="0"/>
              <a:t>Wood or cork, from which the constructions of bikes are created, come from wood industry waste.</a:t>
            </a:r>
            <a:r>
              <a:rPr lang="pl-PL" sz="1800" dirty="0"/>
              <a:t>	</a:t>
            </a:r>
          </a:p>
          <a:p>
            <a:pPr>
              <a:buNone/>
            </a:pPr>
            <a:r>
              <a:rPr lang="en-US" sz="1800" dirty="0"/>
              <a:t>Wise U is the Portuguese Company that specializes in manufacturing</a:t>
            </a:r>
            <a:endParaRPr lang="pl-PL" sz="1800" dirty="0"/>
          </a:p>
          <a:p>
            <a:pPr>
              <a:buNone/>
            </a:pPr>
            <a:r>
              <a:rPr lang="en-US" sz="1800" dirty="0"/>
              <a:t> of bike</a:t>
            </a:r>
            <a:r>
              <a:rPr lang="pl-PL" sz="1800" dirty="0"/>
              <a:t> </a:t>
            </a:r>
            <a:r>
              <a:rPr lang="en-US" sz="1800" dirty="0"/>
              <a:t>from ecological waste </a:t>
            </a:r>
            <a:endParaRPr lang="pl-PL" sz="1800" dirty="0"/>
          </a:p>
          <a:p>
            <a:pPr>
              <a:buNone/>
            </a:pPr>
            <a:r>
              <a:rPr lang="en-US" sz="1800" dirty="0"/>
              <a:t>(Angel brand).</a:t>
            </a:r>
            <a:endParaRPr lang="pl-PL" sz="1800" dirty="0"/>
          </a:p>
          <a:p>
            <a:pPr>
              <a:buNone/>
            </a:pPr>
            <a:endParaRPr lang="pl-PL" sz="1800" dirty="0"/>
          </a:p>
          <a:p>
            <a:pPr>
              <a:buNone/>
            </a:pPr>
            <a:r>
              <a:rPr lang="en-US" sz="1800" dirty="0"/>
              <a:t>These bicycles are a perfect means</a:t>
            </a:r>
            <a:endParaRPr lang="pl-PL" sz="1800" dirty="0"/>
          </a:p>
          <a:p>
            <a:pPr>
              <a:buNone/>
            </a:pPr>
            <a:r>
              <a:rPr lang="en-US" sz="1800" dirty="0"/>
              <a:t>of transport to promote ecology </a:t>
            </a:r>
            <a:endParaRPr lang="pl-PL" sz="1800" dirty="0"/>
          </a:p>
          <a:p>
            <a:pPr>
              <a:buNone/>
            </a:pPr>
            <a:r>
              <a:rPr lang="en-US" sz="1800" dirty="0"/>
              <a:t>and they are produced on </a:t>
            </a:r>
            <a:endParaRPr lang="pl-PL" sz="1800" dirty="0"/>
          </a:p>
          <a:p>
            <a:pPr>
              <a:buNone/>
            </a:pPr>
            <a:r>
              <a:rPr lang="en-US" sz="1800" dirty="0"/>
              <a:t>a massive scale.</a:t>
            </a:r>
            <a:endParaRPr lang="pl-PL" sz="1800" dirty="0"/>
          </a:p>
          <a:p>
            <a:pPr>
              <a:buNone/>
            </a:pPr>
            <a:endParaRPr lang="pl-PL" sz="1800" dirty="0"/>
          </a:p>
        </p:txBody>
      </p:sp>
      <p:pic>
        <p:nvPicPr>
          <p:cNvPr id="4" name="Symbol zastępczy zawartości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1" y="3356992"/>
            <a:ext cx="4575904" cy="2883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2400" dirty="0"/>
              <a:t/>
            </a:r>
            <a:br>
              <a:rPr lang="pl-PL" sz="2400" dirty="0"/>
            </a:br>
            <a:r>
              <a:rPr lang="en-US" sz="2700" dirty="0"/>
              <a:t>Portugal – ecological balance</a:t>
            </a:r>
            <a:r>
              <a:rPr lang="pl-PL" sz="2700" dirty="0"/>
              <a:t/>
            </a:r>
            <a:br>
              <a:rPr lang="pl-PL" sz="2700" dirty="0"/>
            </a:br>
            <a:endParaRPr lang="pl-PL" sz="27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539552" y="1600200"/>
            <a:ext cx="8226496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dirty="0"/>
              <a:t>	</a:t>
            </a:r>
            <a:r>
              <a:rPr lang="en-US" sz="1800" dirty="0"/>
              <a:t>In May 2017, a government regulation was introduced to guarantee 10% of country’s income derived from hunting to be spend on </a:t>
            </a:r>
            <a:r>
              <a:rPr lang="en-US" sz="1800" b="1" dirty="0"/>
              <a:t>protection and development of forests  and on research and renewal of the forest fauna population.</a:t>
            </a:r>
            <a:endParaRPr lang="pl-PL" sz="1800" b="1" dirty="0"/>
          </a:p>
          <a:p>
            <a:pPr marL="0" indent="0">
              <a:buNone/>
            </a:pPr>
            <a:r>
              <a:rPr lang="pl-PL" sz="1800" dirty="0"/>
              <a:t>	</a:t>
            </a:r>
            <a:r>
              <a:rPr lang="en-US" sz="1800" dirty="0"/>
              <a:t>In accordance with Portuguese Hunting Federation (</a:t>
            </a:r>
            <a:r>
              <a:rPr lang="en-US" sz="1800" i="1" dirty="0" err="1"/>
              <a:t>Fencaca</a:t>
            </a:r>
            <a:r>
              <a:rPr lang="en-US" sz="1800" dirty="0"/>
              <a:t>) 100 000 of people have got a license allowing them to hunt.</a:t>
            </a:r>
            <a:endParaRPr lang="pl-PL" sz="18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r>
              <a:rPr lang="en-US" sz="1800" dirty="0"/>
              <a:t>This fact is vital when it comes </a:t>
            </a:r>
            <a:endParaRPr lang="pl-PL" sz="1800" dirty="0"/>
          </a:p>
          <a:p>
            <a:pPr marL="0" indent="0">
              <a:buNone/>
            </a:pPr>
            <a:r>
              <a:rPr lang="en-US" sz="1800" dirty="0"/>
              <a:t>to rebuilding of the wood supplies </a:t>
            </a:r>
            <a:endParaRPr lang="pl-PL" sz="1800" dirty="0"/>
          </a:p>
          <a:p>
            <a:pPr marL="0" indent="0">
              <a:buNone/>
            </a:pPr>
            <a:r>
              <a:rPr lang="en-US" sz="1800" dirty="0"/>
              <a:t>and animals population that suffered</a:t>
            </a:r>
            <a:endParaRPr lang="pl-PL" sz="1800" dirty="0"/>
          </a:p>
          <a:p>
            <a:pPr marL="0" indent="0">
              <a:buNone/>
            </a:pPr>
            <a:r>
              <a:rPr lang="en-US" sz="1800" dirty="0"/>
              <a:t> in fires in Portuguese forests.</a:t>
            </a:r>
            <a:endParaRPr lang="pl-PL" sz="1800" dirty="0"/>
          </a:p>
          <a:p>
            <a:pPr marL="0" indent="0">
              <a:buNone/>
            </a:pPr>
            <a:r>
              <a:rPr lang="en-US" sz="1800" dirty="0"/>
              <a:t> It is about fast ecosystems rebuilding.</a:t>
            </a:r>
            <a:endParaRPr lang="pl-PL" sz="1800" dirty="0"/>
          </a:p>
          <a:p>
            <a:pPr marL="0" indent="0">
              <a:buNone/>
            </a:pPr>
            <a:endParaRPr lang="pl-PL" sz="18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78986"/>
            <a:ext cx="4194048" cy="2900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2400" dirty="0"/>
              <a:t/>
            </a:r>
            <a:br>
              <a:rPr lang="pl-PL" sz="2400" dirty="0"/>
            </a:br>
            <a:r>
              <a:rPr lang="en-US" sz="2700" dirty="0"/>
              <a:t>Portugal – ecological balance</a:t>
            </a:r>
            <a:r>
              <a:rPr lang="pl-PL" sz="2400" dirty="0"/>
              <a:t/>
            </a:r>
            <a:br>
              <a:rPr lang="pl-PL" sz="2400" dirty="0"/>
            </a:b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l-PL" sz="1800" dirty="0"/>
          </a:p>
          <a:p>
            <a:pPr>
              <a:buNone/>
            </a:pPr>
            <a:r>
              <a:rPr lang="en-US" sz="1800" b="1" i="1" dirty="0" err="1"/>
              <a:t>Tourada</a:t>
            </a:r>
            <a:r>
              <a:rPr lang="en-US" sz="1800" b="1" i="1" dirty="0"/>
              <a:t> </a:t>
            </a:r>
            <a:r>
              <a:rPr lang="en-US" sz="1800" b="1" dirty="0"/>
              <a:t>– Portuguese corrida. </a:t>
            </a:r>
            <a:endParaRPr lang="pl-PL" sz="1800" b="1" dirty="0"/>
          </a:p>
          <a:p>
            <a:pPr>
              <a:buNone/>
            </a:pPr>
            <a:endParaRPr lang="pl-PL" sz="1800" b="1" dirty="0"/>
          </a:p>
          <a:p>
            <a:pPr>
              <a:buNone/>
            </a:pPr>
            <a:r>
              <a:rPr lang="en-US" sz="1800" dirty="0"/>
              <a:t>The tradition of corrida is getting less and less popular among peaceful</a:t>
            </a:r>
            <a:r>
              <a:rPr lang="pl-PL" sz="1800" dirty="0"/>
              <a:t> </a:t>
            </a:r>
            <a:r>
              <a:rPr lang="en-US" sz="1800" dirty="0"/>
              <a:t>Portuguese people. But, so far, it still exists… </a:t>
            </a:r>
            <a:endParaRPr lang="pl-PL" sz="1800" dirty="0"/>
          </a:p>
          <a:p>
            <a:pPr>
              <a:buNone/>
            </a:pPr>
            <a:r>
              <a:rPr lang="en-US" sz="1800" dirty="0"/>
              <a:t>However, bulls are not killed during this event </a:t>
            </a:r>
            <a:r>
              <a:rPr lang="pl-PL" sz="1800" dirty="0"/>
              <a:t> </a:t>
            </a:r>
            <a:r>
              <a:rPr lang="en-US" sz="1800" dirty="0"/>
              <a:t>(opposite to the bloody Spanish corrida). </a:t>
            </a:r>
            <a:endParaRPr lang="pl-PL" sz="1800" dirty="0"/>
          </a:p>
          <a:p>
            <a:pPr>
              <a:buNone/>
            </a:pPr>
            <a:r>
              <a:rPr lang="en-US" sz="1800" dirty="0"/>
              <a:t>Toreadors fight with their bare hands</a:t>
            </a:r>
            <a:r>
              <a:rPr lang="pl-PL" sz="1800" dirty="0"/>
              <a:t>.</a:t>
            </a:r>
          </a:p>
          <a:p>
            <a:pPr>
              <a:buNone/>
            </a:pPr>
            <a:r>
              <a:rPr lang="en-US" sz="1800" dirty="0"/>
              <a:t>The fight has got more of a symbolic</a:t>
            </a:r>
            <a:endParaRPr lang="pl-PL" sz="1800" dirty="0"/>
          </a:p>
          <a:p>
            <a:pPr>
              <a:buNone/>
            </a:pPr>
            <a:r>
              <a:rPr lang="en-US" sz="1800" dirty="0"/>
              <a:t> meaning, it is about defeating a negative</a:t>
            </a:r>
            <a:endParaRPr lang="pl-PL" sz="1800" dirty="0"/>
          </a:p>
          <a:p>
            <a:pPr>
              <a:buNone/>
            </a:pPr>
            <a:r>
              <a:rPr lang="en-US" sz="1800" dirty="0"/>
              <a:t> beast inside oneself.</a:t>
            </a:r>
            <a:endParaRPr lang="pl-PL" sz="1800" dirty="0"/>
          </a:p>
          <a:p>
            <a:pPr>
              <a:buNone/>
            </a:pPr>
            <a:endParaRPr lang="pl-PL" sz="1800" dirty="0"/>
          </a:p>
          <a:p>
            <a:pPr>
              <a:buNone/>
            </a:pPr>
            <a:endParaRPr lang="pl-PL" sz="18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789040"/>
            <a:ext cx="3744416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400" dirty="0"/>
              <a:t/>
            </a:r>
            <a:br>
              <a:rPr lang="pl-PL" sz="2400" dirty="0"/>
            </a:br>
            <a:r>
              <a:rPr lang="en-US" sz="2400" dirty="0"/>
              <a:t>Portugal – ecological balance</a:t>
            </a:r>
            <a:r>
              <a:rPr lang="pl-PL" sz="2400" dirty="0"/>
              <a:t/>
            </a:r>
            <a:br>
              <a:rPr lang="pl-PL" sz="2400" dirty="0"/>
            </a:b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r>
              <a:rPr lang="pl-PL" sz="1800" dirty="0"/>
              <a:t>	</a:t>
            </a:r>
          </a:p>
          <a:p>
            <a:pPr marL="0" indent="0">
              <a:buNone/>
            </a:pPr>
            <a:r>
              <a:rPr lang="en-US" sz="1800" dirty="0"/>
              <a:t>I have shown three levels of balance which overlap and influence each other</a:t>
            </a:r>
            <a:r>
              <a:rPr lang="pl-PL" sz="1800" dirty="0"/>
              <a:t>.</a:t>
            </a:r>
          </a:p>
          <a:p>
            <a:pPr marL="0" indent="0">
              <a:buNone/>
            </a:pPr>
            <a:r>
              <a:rPr lang="en-US" sz="1800" dirty="0"/>
              <a:t>The general life balance depends on each and particular component.</a:t>
            </a:r>
            <a:endParaRPr lang="pl-PL" sz="18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r>
              <a:rPr lang="en-US" sz="1800" dirty="0"/>
              <a:t>It seems to me that Portugal is the country where these levels overlap.</a:t>
            </a:r>
            <a:endParaRPr lang="pl-PL" sz="18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r>
              <a:rPr lang="en-US" sz="1800" dirty="0"/>
              <a:t>I would like to investigate that during my internship</a:t>
            </a:r>
            <a:r>
              <a:rPr lang="pl-PL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805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2400" dirty="0"/>
              <a:t/>
            </a:r>
            <a:br>
              <a:rPr lang="pl-PL" sz="2400" dirty="0"/>
            </a:br>
            <a:r>
              <a:rPr lang="en-US" sz="2700" dirty="0"/>
              <a:t>Portugal – the country of balance</a:t>
            </a:r>
            <a:r>
              <a:rPr lang="pl-PL" sz="2400" dirty="0"/>
              <a:t/>
            </a:r>
            <a:br>
              <a:rPr lang="pl-PL" sz="2400" dirty="0"/>
            </a:b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l-PL" sz="2400" dirty="0"/>
          </a:p>
          <a:p>
            <a:pPr marL="0" indent="0" algn="ctr">
              <a:buNone/>
            </a:pPr>
            <a:r>
              <a:rPr lang="en-US" sz="2400" dirty="0"/>
              <a:t>Thank you for your attention.</a:t>
            </a:r>
            <a:endParaRPr lang="pl-PL" sz="2400" dirty="0"/>
          </a:p>
          <a:p>
            <a:pPr marL="0" indent="0" algn="ctr">
              <a:buNone/>
            </a:pPr>
            <a:endParaRPr lang="pl-PL" sz="2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984" y="2636912"/>
            <a:ext cx="6552728" cy="366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18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Portugal – the country of balance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1800" dirty="0"/>
              <a:t>Special </a:t>
            </a:r>
            <a:r>
              <a:rPr lang="pl-PL" sz="1800" dirty="0" err="1"/>
              <a:t>thanks</a:t>
            </a:r>
            <a:r>
              <a:rPr lang="pl-PL" sz="1800" dirty="0"/>
              <a:t> to: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1800" dirty="0"/>
              <a:t>My </a:t>
            </a:r>
            <a:r>
              <a:rPr lang="pl-PL" sz="1800" dirty="0" err="1"/>
              <a:t>Uncle</a:t>
            </a:r>
            <a:r>
              <a:rPr lang="pl-PL" sz="1800" dirty="0"/>
              <a:t> Marcin Koniuszy and </a:t>
            </a:r>
            <a:r>
              <a:rPr lang="pl-PL" sz="1800" dirty="0" err="1"/>
              <a:t>Elder</a:t>
            </a:r>
            <a:r>
              <a:rPr lang="pl-PL" sz="1800" dirty="0"/>
              <a:t> </a:t>
            </a:r>
            <a:r>
              <a:rPr lang="pl-PL" sz="1800" dirty="0" err="1"/>
              <a:t>Trindade</a:t>
            </a:r>
            <a:r>
              <a:rPr lang="pl-PL" sz="1800" dirty="0"/>
              <a:t> for </a:t>
            </a:r>
            <a:r>
              <a:rPr lang="pl-PL" sz="1800" dirty="0" err="1"/>
              <a:t>photos</a:t>
            </a:r>
            <a:endParaRPr lang="pl-PL" sz="1800" dirty="0"/>
          </a:p>
          <a:p>
            <a:pPr>
              <a:buFont typeface="Wingdings" panose="05000000000000000000" pitchFamily="2" charset="2"/>
              <a:buChar char="v"/>
            </a:pPr>
            <a:r>
              <a:rPr lang="pl-PL" sz="1800" dirty="0"/>
              <a:t>Kamila Kulisiewicz for </a:t>
            </a:r>
            <a:r>
              <a:rPr lang="pl-PL" sz="1800" dirty="0" err="1"/>
              <a:t>photos</a:t>
            </a:r>
            <a:r>
              <a:rPr lang="pl-PL" sz="1800" dirty="0"/>
              <a:t> </a:t>
            </a:r>
            <a:r>
              <a:rPr lang="pl-PL" sz="1800" dirty="0" err="1"/>
              <a:t>too</a:t>
            </a:r>
            <a:endParaRPr lang="pl-PL" sz="1800" dirty="0"/>
          </a:p>
          <a:p>
            <a:pPr>
              <a:buFontTx/>
              <a:buChar char="-"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409531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Portugal – the country of balance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endParaRPr lang="pl-PL" sz="1600" dirty="0"/>
          </a:p>
          <a:p>
            <a:pPr marL="0" indent="0" algn="ctr">
              <a:buNone/>
            </a:pPr>
            <a:r>
              <a:rPr lang="en-US" sz="1800" dirty="0"/>
              <a:t>For a long time I have been wondering what an internship in Portugal means to me</a:t>
            </a:r>
            <a:r>
              <a:rPr lang="pl-PL" sz="1800" dirty="0"/>
              <a:t>…</a:t>
            </a:r>
          </a:p>
          <a:p>
            <a:pPr marL="0" indent="0">
              <a:buNone/>
            </a:pPr>
            <a:endParaRPr lang="pl-PL" sz="1800" dirty="0"/>
          </a:p>
          <a:p>
            <a:pPr marL="0" indent="0" algn="ctr">
              <a:buNone/>
            </a:pPr>
            <a:r>
              <a:rPr lang="en-US" sz="1800" dirty="0"/>
              <a:t>After having many conversations, conducting interviews, reading articles and thinking about it… I am getting to a conclusion that I would like to undergo</a:t>
            </a:r>
            <a:endParaRPr lang="pl-PL" sz="1800" dirty="0"/>
          </a:p>
          <a:p>
            <a:pPr marL="0" indent="0" algn="ctr">
              <a:buNone/>
            </a:pPr>
            <a:r>
              <a:rPr lang="pl-PL" sz="1600" dirty="0"/>
              <a:t> </a:t>
            </a:r>
          </a:p>
          <a:p>
            <a:pPr marL="0" indent="0" algn="ctr">
              <a:buNone/>
            </a:pPr>
            <a:r>
              <a:rPr lang="en-US" sz="2400" dirty="0"/>
              <a:t>the internship in Portugal as the country of balance</a:t>
            </a:r>
            <a:r>
              <a:rPr lang="pl-PL" sz="2400" dirty="0"/>
              <a:t>.</a:t>
            </a:r>
          </a:p>
          <a:p>
            <a:pPr marL="0" indent="0" algn="ctr">
              <a:buNone/>
            </a:pPr>
            <a:endParaRPr lang="pl-PL" sz="1600" dirty="0"/>
          </a:p>
          <a:p>
            <a:pPr marL="0" indent="0" algn="ctr">
              <a:buNone/>
            </a:pPr>
            <a:r>
              <a:rPr lang="en-US" sz="1800" dirty="0"/>
              <a:t>I mean the balance on three levels that overlap and influence each other…</a:t>
            </a:r>
            <a:endParaRPr lang="pl-PL" sz="1800" dirty="0"/>
          </a:p>
          <a:p>
            <a:pPr marL="0" indent="0" algn="ctr">
              <a:buNone/>
            </a:pP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46340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2400" dirty="0"/>
              <a:t/>
            </a:r>
            <a:br>
              <a:rPr lang="pl-PL" sz="2400" dirty="0"/>
            </a:br>
            <a:r>
              <a:rPr lang="en-US" sz="2700" dirty="0"/>
              <a:t>Portugal – the country of balance</a:t>
            </a:r>
            <a:r>
              <a:rPr lang="pl-PL" sz="2400" dirty="0"/>
              <a:t/>
            </a:r>
            <a:br>
              <a:rPr lang="pl-PL" sz="2400" dirty="0"/>
            </a:br>
            <a:endParaRPr lang="pl-PL" sz="24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64582881"/>
              </p:ext>
            </p:extLst>
          </p:nvPr>
        </p:nvGraphicFramePr>
        <p:xfrm>
          <a:off x="899592" y="1600200"/>
          <a:ext cx="7866456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9579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2400" dirty="0"/>
              <a:t/>
            </a:r>
            <a:br>
              <a:rPr lang="pl-PL" sz="2400" dirty="0"/>
            </a:br>
            <a:r>
              <a:rPr lang="en-US" sz="2700" dirty="0"/>
              <a:t>Portugal – </a:t>
            </a:r>
            <a:r>
              <a:rPr lang="pl-PL" sz="2700" dirty="0"/>
              <a:t>b</a:t>
            </a:r>
            <a:r>
              <a:rPr lang="en-US" sz="2700" dirty="0" err="1"/>
              <a:t>alance</a:t>
            </a:r>
            <a:r>
              <a:rPr lang="en-US" sz="2700" dirty="0"/>
              <a:t> of land and water</a:t>
            </a:r>
            <a:r>
              <a:rPr lang="pl-PL" sz="2700" dirty="0"/>
              <a:t/>
            </a:r>
            <a:br>
              <a:rPr lang="pl-PL" sz="2700" dirty="0"/>
            </a:br>
            <a:endParaRPr lang="pl-PL" sz="27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539552" y="1628800"/>
            <a:ext cx="8153400" cy="44958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1800" b="1" dirty="0"/>
              <a:t>Portugal has got two symbols – </a:t>
            </a:r>
            <a:endParaRPr lang="pl-PL" sz="1800" b="1" dirty="0"/>
          </a:p>
          <a:p>
            <a:pPr marL="0" indent="0" algn="just">
              <a:buNone/>
            </a:pPr>
            <a:r>
              <a:rPr lang="en-US" sz="1800" b="1" dirty="0"/>
              <a:t>the rooster and</a:t>
            </a:r>
            <a:r>
              <a:rPr lang="pl-PL" sz="1800" b="1" dirty="0"/>
              <a:t> </a:t>
            </a:r>
            <a:r>
              <a:rPr lang="en-US" sz="1800" b="1" dirty="0"/>
              <a:t>the Sardine fish.</a:t>
            </a:r>
            <a:endParaRPr lang="pl-PL" sz="1800" b="1" dirty="0"/>
          </a:p>
          <a:p>
            <a:pPr marL="0" indent="0" algn="just">
              <a:buNone/>
            </a:pPr>
            <a:endParaRPr lang="pl-PL" sz="1800" b="1" dirty="0"/>
          </a:p>
          <a:p>
            <a:pPr marL="0" indent="0" algn="just">
              <a:buNone/>
            </a:pPr>
            <a:r>
              <a:rPr lang="en-US" sz="1700" b="1" dirty="0"/>
              <a:t>The rooster </a:t>
            </a:r>
            <a:r>
              <a:rPr lang="en-US" sz="1700" dirty="0"/>
              <a:t>– according to a Portuguese </a:t>
            </a:r>
            <a:endParaRPr lang="pl-PL" sz="1700" dirty="0"/>
          </a:p>
          <a:p>
            <a:pPr marL="0" indent="0" algn="just">
              <a:buNone/>
            </a:pPr>
            <a:r>
              <a:rPr lang="en-US" sz="1700" dirty="0"/>
              <a:t>legend, symbolizes people living on </a:t>
            </a:r>
            <a:endParaRPr lang="pl-PL" sz="1700" dirty="0"/>
          </a:p>
          <a:p>
            <a:pPr marL="0" indent="0" algn="just">
              <a:buNone/>
            </a:pPr>
            <a:r>
              <a:rPr lang="en-US" sz="1700" dirty="0"/>
              <a:t>this land as honest, </a:t>
            </a:r>
            <a:r>
              <a:rPr lang="en-US" sz="1700" dirty="0" err="1"/>
              <a:t>honourable</a:t>
            </a:r>
            <a:r>
              <a:rPr lang="en-US" sz="1700" dirty="0"/>
              <a:t> and </a:t>
            </a:r>
            <a:endParaRPr lang="pl-PL" sz="1700" dirty="0"/>
          </a:p>
          <a:p>
            <a:pPr marL="0" indent="0" algn="just">
              <a:buNone/>
            </a:pPr>
            <a:r>
              <a:rPr lang="en-US" sz="1700" dirty="0"/>
              <a:t>always ready to fight for the truth.</a:t>
            </a:r>
            <a:endParaRPr lang="pl-PL" sz="1700" dirty="0"/>
          </a:p>
          <a:p>
            <a:pPr marL="0" indent="0" algn="just">
              <a:buNone/>
            </a:pPr>
            <a:r>
              <a:rPr lang="en-US" sz="1800" dirty="0"/>
              <a:t> </a:t>
            </a:r>
            <a:endParaRPr lang="pl-PL" sz="1800" dirty="0"/>
          </a:p>
          <a:p>
            <a:pPr marL="0" indent="0" algn="just">
              <a:buNone/>
            </a:pPr>
            <a:r>
              <a:rPr lang="en-US" sz="1700" b="1" dirty="0"/>
              <a:t>Sardines</a:t>
            </a:r>
            <a:r>
              <a:rPr lang="en-US" sz="1700" dirty="0"/>
              <a:t> play an important role in </a:t>
            </a:r>
          </a:p>
          <a:p>
            <a:pPr marL="0" indent="0" algn="just">
              <a:buNone/>
            </a:pPr>
            <a:r>
              <a:rPr lang="en-US" sz="1700" dirty="0"/>
              <a:t>Portuguese cuisine – Both locals and tourists </a:t>
            </a:r>
          </a:p>
          <a:p>
            <a:pPr marL="0" indent="0" algn="just">
              <a:buNone/>
            </a:pPr>
            <a:r>
              <a:rPr lang="en-US" sz="1700" dirty="0"/>
              <a:t>enjoy them during popular festivities – </a:t>
            </a:r>
          </a:p>
          <a:p>
            <a:pPr marL="0" indent="0" algn="just">
              <a:buNone/>
            </a:pPr>
            <a:r>
              <a:rPr lang="en-US" sz="1700" dirty="0"/>
              <a:t>like Saint Anthony’s day, June 13 </a:t>
            </a:r>
          </a:p>
          <a:p>
            <a:pPr marL="0" indent="0" algn="just">
              <a:buNone/>
            </a:pPr>
            <a:r>
              <a:rPr lang="en-US" sz="1700" dirty="0"/>
              <a:t>when grilled sardines are the </a:t>
            </a:r>
            <a:r>
              <a:rPr lang="en-US" sz="1700" dirty="0" err="1"/>
              <a:t>favourite</a:t>
            </a:r>
            <a:r>
              <a:rPr lang="en-US" sz="1700" dirty="0"/>
              <a:t> snack. </a:t>
            </a:r>
            <a:endParaRPr lang="pl-PL" sz="1700" dirty="0"/>
          </a:p>
          <a:p>
            <a:pPr marL="0" indent="0">
              <a:buNone/>
            </a:pPr>
            <a:endParaRPr lang="pl-PL" sz="16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0456" y="1844824"/>
            <a:ext cx="3816424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51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Portugal – </a:t>
            </a:r>
            <a:r>
              <a:rPr lang="pl-PL" sz="2400" dirty="0"/>
              <a:t>b</a:t>
            </a:r>
            <a:r>
              <a:rPr lang="en-US" sz="2400" dirty="0" err="1"/>
              <a:t>alance</a:t>
            </a:r>
            <a:r>
              <a:rPr lang="en-US" sz="2400" dirty="0"/>
              <a:t> of land and water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67544" y="1600200"/>
            <a:ext cx="8298504" cy="4495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1800" b="1" dirty="0"/>
              <a:t>	</a:t>
            </a:r>
            <a:r>
              <a:rPr lang="en-US" sz="1800" dirty="0" smtClean="0"/>
              <a:t>Portugal </a:t>
            </a:r>
            <a:r>
              <a:rPr lang="en-US" sz="1800" dirty="0"/>
              <a:t>is an incredibly picturesque country.</a:t>
            </a:r>
            <a:endParaRPr lang="en-US" sz="1800" b="1" dirty="0"/>
          </a:p>
          <a:p>
            <a:pPr marL="0" indent="0" algn="just">
              <a:buNone/>
            </a:pPr>
            <a:r>
              <a:rPr lang="en-US" sz="1800" b="1" dirty="0"/>
              <a:t>The subtropical climate</a:t>
            </a:r>
            <a:r>
              <a:rPr lang="en-US" sz="1800" dirty="0"/>
              <a:t>, additionally influenced </a:t>
            </a:r>
            <a:r>
              <a:rPr lang="pl-PL" sz="1800" dirty="0"/>
              <a:t>by </a:t>
            </a:r>
            <a:r>
              <a:rPr lang="en-US" sz="1800" dirty="0"/>
              <a:t>the ocean, and closeness to Africa and Europe</a:t>
            </a:r>
            <a:r>
              <a:rPr lang="pl-PL" sz="1800" dirty="0"/>
              <a:t> </a:t>
            </a:r>
            <a:r>
              <a:rPr lang="en-US" sz="1800" dirty="0"/>
              <a:t>make plants green. </a:t>
            </a:r>
            <a:endParaRPr lang="pl-PL" sz="1800" dirty="0"/>
          </a:p>
          <a:p>
            <a:pPr marL="0" indent="0" algn="just">
              <a:buNone/>
            </a:pPr>
            <a:r>
              <a:rPr lang="en-US" sz="1800" b="1" dirty="0"/>
              <a:t>Forests</a:t>
            </a:r>
            <a:r>
              <a:rPr lang="en-US" sz="1800" dirty="0"/>
              <a:t> constitute 41% of the land. The climate</a:t>
            </a:r>
            <a:r>
              <a:rPr lang="pl-PL" sz="1800" dirty="0"/>
              <a:t> </a:t>
            </a:r>
            <a:r>
              <a:rPr lang="en-US" sz="1800" dirty="0"/>
              <a:t>also fosters the development of </a:t>
            </a:r>
            <a:r>
              <a:rPr lang="en-US" sz="1800" b="1" dirty="0"/>
              <a:t>vineyards</a:t>
            </a:r>
            <a:r>
              <a:rPr lang="en-US" sz="1800" dirty="0"/>
              <a:t> and </a:t>
            </a:r>
            <a:r>
              <a:rPr lang="en-US" sz="1800" b="1" dirty="0"/>
              <a:t>eucalyptus</a:t>
            </a:r>
            <a:r>
              <a:rPr lang="pl-PL" sz="1800" b="1" dirty="0"/>
              <a:t> </a:t>
            </a:r>
            <a:r>
              <a:rPr lang="en-US" sz="1800" dirty="0"/>
              <a:t>plantations.</a:t>
            </a:r>
            <a:endParaRPr lang="pl-PL" sz="1800" dirty="0"/>
          </a:p>
          <a:p>
            <a:pPr marL="0" indent="0" algn="just">
              <a:buNone/>
            </a:pPr>
            <a:endParaRPr lang="pl-PL" sz="1800" dirty="0"/>
          </a:p>
          <a:p>
            <a:pPr marL="0" indent="0" algn="just">
              <a:buNone/>
            </a:pPr>
            <a:r>
              <a:rPr lang="en-US" sz="1800" dirty="0"/>
              <a:t>The precipitation is only in the form of rain.</a:t>
            </a:r>
            <a:endParaRPr lang="pl-PL" sz="1800" dirty="0"/>
          </a:p>
          <a:p>
            <a:pPr marL="0" indent="0" algn="just">
              <a:buNone/>
            </a:pPr>
            <a:r>
              <a:rPr lang="en-US" sz="1800" dirty="0"/>
              <a:t>The average temperature in winter</a:t>
            </a:r>
            <a:endParaRPr lang="pl-PL" sz="1800" dirty="0"/>
          </a:p>
          <a:p>
            <a:pPr marL="0" indent="0" algn="just">
              <a:buNone/>
            </a:pPr>
            <a:r>
              <a:rPr lang="en-US" sz="1800" dirty="0"/>
              <a:t> is 8</a:t>
            </a:r>
            <a:r>
              <a:rPr lang="pl-PL" sz="1800" dirty="0"/>
              <a:t>-</a:t>
            </a:r>
            <a:r>
              <a:rPr lang="en-US" sz="1800" dirty="0"/>
              <a:t>10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℃</a:t>
            </a:r>
            <a:r>
              <a:rPr lang="en-US" sz="1800" dirty="0"/>
              <a:t>, in summer is 22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℃</a:t>
            </a:r>
            <a:r>
              <a:rPr lang="en-US" sz="1800" dirty="0"/>
              <a:t>.</a:t>
            </a:r>
            <a:endParaRPr lang="pl-PL" sz="1800" dirty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924944"/>
            <a:ext cx="4057625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31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2400" dirty="0"/>
              <a:t/>
            </a:r>
            <a:br>
              <a:rPr lang="pl-PL" sz="2400" dirty="0"/>
            </a:br>
            <a:r>
              <a:rPr lang="en-US" sz="2700" dirty="0"/>
              <a:t>Portugal – </a:t>
            </a:r>
            <a:r>
              <a:rPr lang="pl-PL" sz="2700" dirty="0"/>
              <a:t>b</a:t>
            </a:r>
            <a:r>
              <a:rPr lang="en-US" sz="2700" dirty="0" smtClean="0"/>
              <a:t>ala</a:t>
            </a:r>
            <a:r>
              <a:rPr lang="pl-PL" sz="2700" dirty="0" err="1" smtClean="0"/>
              <a:t>nce</a:t>
            </a:r>
            <a:r>
              <a:rPr lang="en-US" sz="2700" dirty="0" smtClean="0"/>
              <a:t> </a:t>
            </a:r>
            <a:r>
              <a:rPr lang="en-US" sz="2700" dirty="0"/>
              <a:t>of land and water</a:t>
            </a:r>
            <a:r>
              <a:rPr lang="pl-PL" sz="2400" dirty="0"/>
              <a:t/>
            </a:r>
            <a:br>
              <a:rPr lang="pl-PL" sz="2400" dirty="0"/>
            </a:b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0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/>
              <a:t>The fish </a:t>
            </a:r>
            <a:r>
              <a:rPr lang="en-US" sz="1600" dirty="0"/>
              <a:t>– symbolizes the closeness of this country</a:t>
            </a:r>
            <a:endParaRPr lang="pl-PL" sz="1600" dirty="0"/>
          </a:p>
          <a:p>
            <a:pPr marL="0" indent="0">
              <a:buNone/>
            </a:pPr>
            <a:r>
              <a:rPr lang="en-US" sz="1600" dirty="0"/>
              <a:t> to the ocean and the diversity of water fauna and </a:t>
            </a:r>
            <a:endParaRPr lang="pl-PL" sz="1600" dirty="0"/>
          </a:p>
          <a:p>
            <a:pPr marL="0" indent="0">
              <a:buNone/>
            </a:pPr>
            <a:r>
              <a:rPr lang="en-US" sz="1600" dirty="0"/>
              <a:t>flora. It represents the beauty of the coastlines that</a:t>
            </a:r>
            <a:endParaRPr lang="pl-PL" sz="1600" dirty="0"/>
          </a:p>
          <a:p>
            <a:pPr marL="0" indent="0">
              <a:buNone/>
            </a:pPr>
            <a:r>
              <a:rPr lang="en-US" sz="1600" dirty="0"/>
              <a:t> is appreciated and used not only by Portuguese </a:t>
            </a:r>
            <a:endParaRPr lang="pl-PL" sz="1600" dirty="0"/>
          </a:p>
          <a:p>
            <a:pPr marL="0" indent="0">
              <a:buNone/>
            </a:pPr>
            <a:r>
              <a:rPr lang="en-US" sz="1600" dirty="0"/>
              <a:t>people.</a:t>
            </a:r>
            <a:endParaRPr lang="pl-PL" sz="1600" dirty="0"/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r>
              <a:rPr lang="en-US" sz="1600" dirty="0"/>
              <a:t>The influence of the ocean on the land is visible in:</a:t>
            </a:r>
            <a:endParaRPr lang="pl-PL" sz="16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1600" dirty="0"/>
              <a:t>The development of </a:t>
            </a:r>
            <a:r>
              <a:rPr lang="en-US" sz="1600" b="1" dirty="0"/>
              <a:t>fishing</a:t>
            </a:r>
            <a:r>
              <a:rPr lang="en-US" sz="1600" dirty="0"/>
              <a:t> (there are 200</a:t>
            </a:r>
            <a:endParaRPr lang="pl-PL" sz="1600" dirty="0"/>
          </a:p>
          <a:p>
            <a:pPr marL="0" indent="0">
              <a:buNone/>
            </a:pPr>
            <a:r>
              <a:rPr lang="pl-PL" sz="1600" dirty="0"/>
              <a:t>      </a:t>
            </a:r>
            <a:r>
              <a:rPr lang="en-US" sz="1600" dirty="0"/>
              <a:t>species of fish and seafood near the coast)</a:t>
            </a:r>
            <a:endParaRPr lang="pl-PL" sz="16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1600" dirty="0"/>
              <a:t>The catching of </a:t>
            </a:r>
            <a:r>
              <a:rPr lang="en-US" sz="1600" b="1" dirty="0"/>
              <a:t>seaweed</a:t>
            </a:r>
            <a:r>
              <a:rPr lang="en-US" sz="1600" dirty="0"/>
              <a:t>  - used to fertilize </a:t>
            </a:r>
            <a:endParaRPr lang="pl-PL" sz="1600" dirty="0"/>
          </a:p>
          <a:p>
            <a:pPr marL="0" indent="0">
              <a:buNone/>
            </a:pPr>
            <a:r>
              <a:rPr lang="pl-PL" sz="1600" dirty="0"/>
              <a:t>      </a:t>
            </a:r>
            <a:r>
              <a:rPr lang="en-US" sz="1600" dirty="0"/>
              <a:t>the land</a:t>
            </a:r>
            <a:endParaRPr lang="pl-PL" sz="16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1600" dirty="0"/>
              <a:t>The positive impact it has on a body and soul </a:t>
            </a:r>
            <a:endParaRPr lang="pl-PL" sz="1600" dirty="0"/>
          </a:p>
          <a:p>
            <a:pPr marL="0" indent="0">
              <a:buNone/>
            </a:pPr>
            <a:r>
              <a:rPr lang="pl-PL" sz="1600" dirty="0"/>
              <a:t>     </a:t>
            </a:r>
            <a:r>
              <a:rPr lang="en-US" sz="1600" dirty="0"/>
              <a:t>(relaxation and </a:t>
            </a:r>
            <a:r>
              <a:rPr lang="en-US" sz="1600" b="1" dirty="0"/>
              <a:t>beauty of the landscape</a:t>
            </a:r>
            <a:r>
              <a:rPr lang="en-US" sz="1600" dirty="0"/>
              <a:t>) </a:t>
            </a:r>
            <a:endParaRPr lang="pl-PL" sz="1600" dirty="0"/>
          </a:p>
          <a:p>
            <a:pPr>
              <a:buFont typeface="Wingdings" panose="05000000000000000000" pitchFamily="2" charset="2"/>
              <a:buChar char="v"/>
            </a:pPr>
            <a:endParaRPr lang="pl-PL" sz="1600" dirty="0"/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endParaRPr lang="pl-PL" sz="1600" dirty="0"/>
          </a:p>
        </p:txBody>
      </p:sp>
      <p:pic>
        <p:nvPicPr>
          <p:cNvPr id="4" name="Symbol zastępczy zawartości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633573"/>
            <a:ext cx="3528392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98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209808"/>
            <a:ext cx="8225408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400" dirty="0"/>
              <a:t/>
            </a:r>
            <a:br>
              <a:rPr lang="pl-PL" sz="2400" dirty="0"/>
            </a:br>
            <a:r>
              <a:rPr lang="en-US" sz="2700" dirty="0"/>
              <a:t>Portugal – balance of body and soul</a:t>
            </a:r>
            <a:r>
              <a:rPr lang="pl-PL" sz="2400" dirty="0"/>
              <a:t/>
            </a:r>
            <a:br>
              <a:rPr lang="pl-PL" sz="2400" dirty="0"/>
            </a:b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539552" y="1628800"/>
            <a:ext cx="7865368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r>
              <a:rPr lang="en-US" sz="1800" dirty="0"/>
              <a:t>The balance of land and water has its impact on the physical and </a:t>
            </a:r>
            <a:r>
              <a:rPr lang="pl-PL" sz="1800" dirty="0"/>
              <a:t>   </a:t>
            </a:r>
            <a:r>
              <a:rPr lang="en-US" sz="1800" dirty="0"/>
              <a:t>psychological balance of the people living in Portugal.</a:t>
            </a:r>
            <a:endParaRPr lang="pl-PL" sz="18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r>
              <a:rPr lang="en-US" sz="1800" dirty="0"/>
              <a:t>Portuguese:</a:t>
            </a:r>
            <a:endParaRPr lang="pl-PL" sz="18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/>
              <a:t>Are the nation of </a:t>
            </a:r>
            <a:r>
              <a:rPr lang="en-US" sz="1800" i="1" dirty="0" err="1"/>
              <a:t>brandos</a:t>
            </a:r>
            <a:r>
              <a:rPr lang="en-US" sz="1800" i="1" dirty="0"/>
              <a:t> costumes</a:t>
            </a:r>
            <a:r>
              <a:rPr lang="en-US" sz="1800" dirty="0"/>
              <a:t> which means nation of </a:t>
            </a:r>
            <a:r>
              <a:rPr lang="en-US" sz="1800" b="1" dirty="0"/>
              <a:t>mild manners &amp; customs</a:t>
            </a:r>
            <a:endParaRPr lang="pl-PL" sz="18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/>
              <a:t>Are </a:t>
            </a:r>
            <a:r>
              <a:rPr lang="en-US" sz="1800" b="1" dirty="0"/>
              <a:t>hospitable, helpful and sociable </a:t>
            </a:r>
            <a:r>
              <a:rPr lang="en-US" sz="1800" dirty="0"/>
              <a:t>– similar to Polish</a:t>
            </a:r>
            <a:endParaRPr lang="pl-PL" sz="18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/>
              <a:t>They gained the skill to find and use </a:t>
            </a:r>
            <a:r>
              <a:rPr lang="en-US" sz="1800" b="1" dirty="0"/>
              <a:t>pleasures of life</a:t>
            </a:r>
            <a:endParaRPr lang="pl-PL" sz="18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1800" b="1" dirty="0"/>
              <a:t>Religion</a:t>
            </a:r>
            <a:r>
              <a:rPr lang="en-US" sz="1800" dirty="0"/>
              <a:t> plays an important part in their spiritual development</a:t>
            </a:r>
            <a:endParaRPr lang="pl-PL" sz="18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1800" b="1" dirty="0"/>
              <a:t>Love to play </a:t>
            </a:r>
            <a:r>
              <a:rPr lang="en-US" sz="1800" dirty="0"/>
              <a:t>during festivals and celebrations of patrons of particular cities and villages</a:t>
            </a:r>
            <a:endParaRPr lang="pl-PL" sz="1800" dirty="0"/>
          </a:p>
          <a:p>
            <a:pPr>
              <a:buFont typeface="Wingdings" panose="05000000000000000000" pitchFamily="2" charset="2"/>
              <a:buChar char="v"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359129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2400" dirty="0"/>
              <a:t/>
            </a:r>
            <a:br>
              <a:rPr lang="pl-PL" sz="2400" dirty="0"/>
            </a:br>
            <a:r>
              <a:rPr lang="en-US" sz="2700" dirty="0"/>
              <a:t>Portugal – balance of body and soul</a:t>
            </a:r>
            <a:r>
              <a:rPr lang="pl-PL" sz="2400" dirty="0"/>
              <a:t/>
            </a:r>
            <a:br>
              <a:rPr lang="pl-PL" sz="2400" dirty="0"/>
            </a:b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67544" y="1600200"/>
            <a:ext cx="8298504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r>
              <a:rPr lang="en-US" sz="1800" dirty="0"/>
              <a:t>Portuguese work on their balance of </a:t>
            </a:r>
            <a:r>
              <a:rPr lang="en-US" sz="1800" b="1" dirty="0"/>
              <a:t>body</a:t>
            </a:r>
            <a:r>
              <a:rPr lang="en-US" sz="1800" dirty="0"/>
              <a:t> by:</a:t>
            </a:r>
            <a:endParaRPr lang="pl-PL" sz="1800" dirty="0"/>
          </a:p>
          <a:p>
            <a:pPr marL="0" indent="0" algn="ctr">
              <a:buNone/>
            </a:pPr>
            <a:endParaRPr lang="pl-PL" sz="1800" dirty="0"/>
          </a:p>
          <a:p>
            <a:pPr marL="0" indent="0">
              <a:buNone/>
            </a:pPr>
            <a:r>
              <a:rPr lang="pl-PL" sz="1800" b="1" dirty="0"/>
              <a:t> </a:t>
            </a:r>
            <a:r>
              <a:rPr lang="en-US" sz="1800" b="1" dirty="0"/>
              <a:t>Food culture</a:t>
            </a:r>
            <a:endParaRPr lang="pl-PL" sz="18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/>
              <a:t>The times of meals are treated as </a:t>
            </a:r>
            <a:r>
              <a:rPr lang="en-US" sz="1800" b="1" dirty="0"/>
              <a:t>sacred</a:t>
            </a:r>
            <a:endParaRPr lang="pl-PL" sz="18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/>
              <a:t>Meals set the </a:t>
            </a:r>
            <a:r>
              <a:rPr lang="en-US" sz="1800" b="1" dirty="0"/>
              <a:t>day rhythm</a:t>
            </a:r>
            <a:r>
              <a:rPr lang="en-US" sz="1800" dirty="0"/>
              <a:t>, they are eaten slowly, after finishing nobody rises too quickly from the table</a:t>
            </a:r>
            <a:endParaRPr lang="pl-PL" sz="18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/>
              <a:t>Portuguese cuisine is rich in </a:t>
            </a:r>
            <a:r>
              <a:rPr lang="en-US" sz="1800" b="1" dirty="0"/>
              <a:t>fish, seafood </a:t>
            </a:r>
            <a:r>
              <a:rPr lang="en-US" sz="1800" dirty="0"/>
              <a:t>(very healthy to the body), but also in different kinds of meat, vegetables and fruit</a:t>
            </a:r>
            <a:endParaRPr lang="pl-PL" sz="18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/>
              <a:t>Codfish, sardines, shellfish – </a:t>
            </a:r>
            <a:r>
              <a:rPr lang="en-US" sz="1800" b="1" dirty="0"/>
              <a:t>the gifts of the ocean</a:t>
            </a:r>
            <a:endParaRPr lang="pl-PL" sz="18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/>
              <a:t>Not only the </a:t>
            </a:r>
            <a:r>
              <a:rPr lang="en-US" sz="1800" b="1" dirty="0"/>
              <a:t>quality</a:t>
            </a:r>
            <a:r>
              <a:rPr lang="en-US" sz="1800" dirty="0"/>
              <a:t> of ingredients is important but also their </a:t>
            </a:r>
            <a:r>
              <a:rPr lang="en-US" sz="1800" b="1" dirty="0"/>
              <a:t>originality and freshness </a:t>
            </a:r>
            <a:endParaRPr lang="pl-PL" sz="1800" b="1" dirty="0"/>
          </a:p>
          <a:p>
            <a:pPr>
              <a:buFont typeface="Wingdings" panose="05000000000000000000" pitchFamily="2" charset="2"/>
              <a:buChar char="v"/>
            </a:pPr>
            <a:endParaRPr lang="pl-PL" sz="1800" dirty="0"/>
          </a:p>
          <a:p>
            <a:pPr>
              <a:buFont typeface="Wingdings" panose="05000000000000000000" pitchFamily="2" charset="2"/>
              <a:buChar char="v"/>
            </a:pPr>
            <a:endParaRPr lang="pl-PL" sz="1800" b="1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  <a:p>
            <a:pPr>
              <a:buFont typeface="Wingdings" panose="05000000000000000000" pitchFamily="2" charset="2"/>
              <a:buChar char="v"/>
            </a:pPr>
            <a:endParaRPr lang="pl-PL" sz="1800" dirty="0"/>
          </a:p>
          <a:p>
            <a:pPr>
              <a:buFont typeface="Wingdings" panose="05000000000000000000" pitchFamily="2" charset="2"/>
              <a:buChar char="v"/>
            </a:pPr>
            <a:endParaRPr lang="pl-PL" sz="1800" dirty="0"/>
          </a:p>
          <a:p>
            <a:pPr>
              <a:buFont typeface="Wingdings" panose="05000000000000000000" pitchFamily="2" charset="2"/>
              <a:buChar char="v"/>
            </a:pPr>
            <a:endParaRPr lang="pl-PL" sz="1800" dirty="0"/>
          </a:p>
          <a:p>
            <a:pPr>
              <a:buFont typeface="Wingdings" panose="05000000000000000000" pitchFamily="2" charset="2"/>
              <a:buChar char="v"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87939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2400" dirty="0"/>
              <a:t/>
            </a:r>
            <a:br>
              <a:rPr lang="pl-PL" sz="2400" dirty="0"/>
            </a:br>
            <a:r>
              <a:rPr lang="en-US" sz="2700" dirty="0"/>
              <a:t>Portugal – balance of body and soul</a:t>
            </a:r>
            <a:r>
              <a:rPr lang="pl-PL" sz="2400" dirty="0"/>
              <a:t/>
            </a:r>
            <a:br>
              <a:rPr lang="pl-PL" sz="2400" dirty="0"/>
            </a:b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pl-PL" sz="1800" b="1" dirty="0"/>
          </a:p>
          <a:p>
            <a:pPr marL="0" indent="0">
              <a:buNone/>
            </a:pPr>
            <a:r>
              <a:rPr lang="en-US" sz="1800" b="1" dirty="0"/>
              <a:t>Wine production and the culture of drinking</a:t>
            </a:r>
            <a:endParaRPr lang="pl-PL" sz="18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/>
              <a:t>Portuguese are experts in cultivating grapes and in production of a very good quality wine</a:t>
            </a:r>
            <a:endParaRPr lang="pl-PL" sz="18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/>
              <a:t>this specialization is the result of the tradition of producing this drink for centuries</a:t>
            </a:r>
            <a:endParaRPr lang="pl-PL" sz="18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/>
              <a:t>wine is not treated as just alcohol </a:t>
            </a:r>
            <a:endParaRPr lang="pl-PL" sz="1800" dirty="0"/>
          </a:p>
          <a:p>
            <a:pPr marL="0" indent="0">
              <a:buNone/>
            </a:pPr>
            <a:r>
              <a:rPr lang="pl-PL" sz="1800" dirty="0"/>
              <a:t>     </a:t>
            </a:r>
            <a:r>
              <a:rPr lang="en-US" sz="1800" dirty="0"/>
              <a:t>but as a regular drink served with a meal</a:t>
            </a:r>
            <a:endParaRPr lang="pl-PL" sz="18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/>
              <a:t>pouring wine to oneself is not </a:t>
            </a:r>
            <a:endParaRPr lang="pl-PL" sz="1800" dirty="0"/>
          </a:p>
          <a:p>
            <a:pPr marL="0" indent="0">
              <a:buNone/>
            </a:pPr>
            <a:r>
              <a:rPr lang="pl-PL" sz="1800" dirty="0"/>
              <a:t>     </a:t>
            </a:r>
            <a:r>
              <a:rPr lang="en-US" sz="1800" dirty="0"/>
              <a:t>a rare situation</a:t>
            </a:r>
            <a:endParaRPr lang="pl-PL" sz="18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/>
              <a:t>against the etiquette</a:t>
            </a:r>
            <a:r>
              <a:rPr lang="pl-PL" sz="1800" dirty="0"/>
              <a:t>,</a:t>
            </a:r>
          </a:p>
          <a:p>
            <a:pPr marL="0" indent="0">
              <a:buNone/>
            </a:pPr>
            <a:r>
              <a:rPr lang="pl-PL" sz="1800" dirty="0"/>
              <a:t>     </a:t>
            </a:r>
            <a:r>
              <a:rPr lang="en-US" sz="1800" dirty="0"/>
              <a:t>Portuguese women often pour win</a:t>
            </a:r>
            <a:r>
              <a:rPr lang="pl-PL" sz="1800" dirty="0"/>
              <a:t>e</a:t>
            </a:r>
          </a:p>
          <a:p>
            <a:pPr marL="0" indent="0">
              <a:buNone/>
            </a:pPr>
            <a:r>
              <a:rPr lang="pl-PL" sz="1800" dirty="0"/>
              <a:t>    </a:t>
            </a:r>
            <a:r>
              <a:rPr lang="en-US" sz="1800" dirty="0"/>
              <a:t> to themselves and others </a:t>
            </a:r>
            <a:endParaRPr lang="pl-PL" sz="1800" dirty="0"/>
          </a:p>
          <a:p>
            <a:pPr marL="0" indent="0">
              <a:buNone/>
            </a:pPr>
            <a:endParaRPr lang="pl-PL" sz="18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284984"/>
            <a:ext cx="3744416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39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Średni">
  <a:themeElements>
    <a:clrScheme name="Średni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Średni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Średni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1015</TotalTime>
  <Words>794</Words>
  <Application>Microsoft Office PowerPoint</Application>
  <PresentationFormat>Pokaz na ekranie (4:3)</PresentationFormat>
  <Paragraphs>165</Paragraphs>
  <Slides>19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5" baseType="lpstr">
      <vt:lpstr>Calibri</vt:lpstr>
      <vt:lpstr>Times New Roman</vt:lpstr>
      <vt:lpstr>Tw Cen MT</vt:lpstr>
      <vt:lpstr>Wingdings</vt:lpstr>
      <vt:lpstr>Wingdings 2</vt:lpstr>
      <vt:lpstr>Średni</vt:lpstr>
      <vt:lpstr>My internship in Portugal </vt:lpstr>
      <vt:lpstr>Portugal – the country of balance</vt:lpstr>
      <vt:lpstr> Portugal – the country of balance </vt:lpstr>
      <vt:lpstr> Portugal – balance of land and water </vt:lpstr>
      <vt:lpstr>Portugal – balance of land and water</vt:lpstr>
      <vt:lpstr> Portugal – balance of land and water </vt:lpstr>
      <vt:lpstr> Portugal – balance of body and soul </vt:lpstr>
      <vt:lpstr> Portugal – balance of body and soul </vt:lpstr>
      <vt:lpstr> Portugal – balance of body and soul </vt:lpstr>
      <vt:lpstr> Portugal – balance of body and soul </vt:lpstr>
      <vt:lpstr> Portugal – balance of body and soul </vt:lpstr>
      <vt:lpstr> Portugal – balance of body and soul </vt:lpstr>
      <vt:lpstr>  Portugal – balance of body and soul  </vt:lpstr>
      <vt:lpstr> Portugal – ecological balance </vt:lpstr>
      <vt:lpstr> Portugal – ecological balance </vt:lpstr>
      <vt:lpstr> Portugal – ecological balance </vt:lpstr>
      <vt:lpstr> Portugal – ecological balance </vt:lpstr>
      <vt:lpstr> Portugal – the country of balance </vt:lpstr>
      <vt:lpstr>Portugal – the country of balance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Mój staż zawodowy w portugalii</dc:title>
  <dc:creator>Michał</dc:creator>
  <cp:lastModifiedBy>Daszykowska, Joanna /PL</cp:lastModifiedBy>
  <cp:revision>102</cp:revision>
  <dcterms:created xsi:type="dcterms:W3CDTF">2018-01-17T07:41:30Z</dcterms:created>
  <dcterms:modified xsi:type="dcterms:W3CDTF">2018-02-02T08:29:24Z</dcterms:modified>
</cp:coreProperties>
</file>