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9" r:id="rId3"/>
    <p:sldId id="257" r:id="rId4"/>
    <p:sldId id="267" r:id="rId5"/>
    <p:sldId id="268" r:id="rId6"/>
    <p:sldId id="272" r:id="rId7"/>
    <p:sldId id="273" r:id="rId8"/>
    <p:sldId id="275" r:id="rId9"/>
    <p:sldId id="274" r:id="rId10"/>
    <p:sldId id="265" r:id="rId11"/>
    <p:sldId id="269" r:id="rId12"/>
    <p:sldId id="270" r:id="rId13"/>
    <p:sldId id="266" r:id="rId14"/>
    <p:sldId id="271" r:id="rId15"/>
    <p:sldId id="261" r:id="rId16"/>
    <p:sldId id="262" r:id="rId17"/>
    <p:sldId id="263" r:id="rId18"/>
    <p:sldId id="264" r:id="rId19"/>
    <p:sldId id="276" r:id="rId20"/>
    <p:sldId id="260" r:id="rId21"/>
    <p:sldId id="258" r:id="rId2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 autoAdjust="0"/>
  </p:normalViewPr>
  <p:slideViewPr>
    <p:cSldViewPr snapToGrid="0">
      <p:cViewPr varScale="1">
        <p:scale>
          <a:sx n="88" d="100"/>
          <a:sy n="88" d="100"/>
        </p:scale>
        <p:origin x="-466" y="-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933788D-4C40-4FAC-827B-CE20D800F1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3A7D0F5E-5EB0-4EA2-A808-2DDF3D26C2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841FFB51-1372-42D0-AEA6-1F6A44A3B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4140A-452C-4358-8009-17AD7216F985}" type="datetimeFigureOut">
              <a:rPr lang="pl-PL" smtClean="0"/>
              <a:pPr/>
              <a:t>05.11.2021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31FA4541-94F2-49EA-BF79-AA22C74C8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C6AD765A-5978-4D7B-96DA-1A89BA799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12C45-979C-4C26-8F3E-8325F999087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65399136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7045621F-A36A-4873-8076-1304A4869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="" xmlns:a16="http://schemas.microsoft.com/office/drawing/2014/main" id="{0C84CB1B-E82F-4E26-AC72-9C55094567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26C6988F-FB98-4183-907C-2FE1FEDFE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4140A-452C-4358-8009-17AD7216F985}" type="datetimeFigureOut">
              <a:rPr lang="pl-PL" smtClean="0"/>
              <a:pPr/>
              <a:t>05.11.2021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EDF42A4B-9992-4EF2-BB81-CC642A4D2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AC05CD73-38B3-4A9B-8B85-27CBCEA1F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12C45-979C-4C26-8F3E-8325F999087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33396259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="" xmlns:a16="http://schemas.microsoft.com/office/drawing/2014/main" id="{DBC447AD-15F6-4E50-8925-7BA0BBA9C2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="" xmlns:a16="http://schemas.microsoft.com/office/drawing/2014/main" id="{D877C88A-A938-4664-ADCE-DAC9A03F53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A74AB359-8A44-43D9-B238-39F236FC3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4140A-452C-4358-8009-17AD7216F985}" type="datetimeFigureOut">
              <a:rPr lang="pl-PL" smtClean="0"/>
              <a:pPr/>
              <a:t>05.11.2021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5E228A50-5219-41FF-97B1-2F452064D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5C44F6AF-ADC8-48D0-B1DB-8BA923477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12C45-979C-4C26-8F3E-8325F999087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00271261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CDCC2D44-3A3C-4884-AB62-AB1E07EC8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796C4B8F-3341-4878-AE3B-0883A10B2F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3CD040FA-5E89-43B9-A0D7-F070013F1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4140A-452C-4358-8009-17AD7216F985}" type="datetimeFigureOut">
              <a:rPr lang="pl-PL" smtClean="0"/>
              <a:pPr/>
              <a:t>05.11.2021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76C3BBCA-1608-4EE4-9DDC-88247547F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DA1973E8-B4B2-4824-9DDA-A0E8B276F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12C45-979C-4C26-8F3E-8325F999087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689227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2F156DB-31A2-42B7-B6F2-9176D9723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AAC78B0B-3BA4-4BE1-9CE2-CCF18832B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B36DD601-BAB9-47EF-A75B-731ADA8B1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4140A-452C-4358-8009-17AD7216F985}" type="datetimeFigureOut">
              <a:rPr lang="pl-PL" smtClean="0"/>
              <a:pPr/>
              <a:t>05.11.2021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CC873A8A-5D21-46DA-BE6F-3B5936329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5E0CE050-1095-4535-A202-1231AF311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12C45-979C-4C26-8F3E-8325F999087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69528479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BA3C6011-700C-4651-ACFA-37CF1436F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8887BEEF-30DA-43B9-8678-CD08AFB782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991E1708-C126-4734-96A1-6975AF179F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66231B1C-0C71-45E0-8948-680C8C6F3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4140A-452C-4358-8009-17AD7216F985}" type="datetimeFigureOut">
              <a:rPr lang="pl-PL" smtClean="0"/>
              <a:pPr/>
              <a:t>05.11.2021</a:t>
            </a:fld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B9B832C5-A0A1-4ADD-98A7-DBD984DFC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A326E845-AABE-46C4-BC65-7586D21EF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12C45-979C-4C26-8F3E-8325F999087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36498586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CCA654AB-7575-4F98-9B88-162975947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35F689B8-4CB5-4195-ACCF-184294756F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08ADBE09-E29C-4794-A6CC-0B5F29C02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="" xmlns:a16="http://schemas.microsoft.com/office/drawing/2014/main" id="{617940EA-A3D2-46D3-8154-06EE47CC60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="" xmlns:a16="http://schemas.microsoft.com/office/drawing/2014/main" id="{E30A01E4-D8D6-40CA-BB45-2E34F20869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="" xmlns:a16="http://schemas.microsoft.com/office/drawing/2014/main" id="{82FDE064-5FBC-4EC4-97FE-F18FA5416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4140A-452C-4358-8009-17AD7216F985}" type="datetimeFigureOut">
              <a:rPr lang="pl-PL" smtClean="0"/>
              <a:pPr/>
              <a:t>05.11.2021</a:t>
            </a:fld>
            <a:endParaRPr lang="pl-PL" dirty="0"/>
          </a:p>
        </p:txBody>
      </p:sp>
      <p:sp>
        <p:nvSpPr>
          <p:cNvPr id="8" name="Symbol zastępczy stopki 7">
            <a:extLst>
              <a:ext uri="{FF2B5EF4-FFF2-40B4-BE49-F238E27FC236}">
                <a16:creationId xmlns="" xmlns:a16="http://schemas.microsoft.com/office/drawing/2014/main" id="{1B5A715D-EF74-470E-9B0A-CE071DC1A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="" xmlns:a16="http://schemas.microsoft.com/office/drawing/2014/main" id="{ABECFFA3-F469-4F8F-AE66-9577EA21E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12C45-979C-4C26-8F3E-8325F999087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20695562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2C82461-0062-4A96-AA71-E0521044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="" xmlns:a16="http://schemas.microsoft.com/office/drawing/2014/main" id="{672C7C9E-A29F-4DAB-9966-6A13B9149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4140A-452C-4358-8009-17AD7216F985}" type="datetimeFigureOut">
              <a:rPr lang="pl-PL" smtClean="0"/>
              <a:pPr/>
              <a:t>05.11.2021</a:t>
            </a:fld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="" xmlns:a16="http://schemas.microsoft.com/office/drawing/2014/main" id="{EE5CE9F4-ED22-4E20-9253-9B273B1B3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="" xmlns:a16="http://schemas.microsoft.com/office/drawing/2014/main" id="{03A58579-8812-4BA6-AE3C-FBCF099A0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12C45-979C-4C26-8F3E-8325F999087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342512877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="" xmlns:a16="http://schemas.microsoft.com/office/drawing/2014/main" id="{C2789A46-CFC1-41EC-9BFE-085E1F36E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4140A-452C-4358-8009-17AD7216F985}" type="datetimeFigureOut">
              <a:rPr lang="pl-PL" smtClean="0"/>
              <a:pPr/>
              <a:t>05.11.2021</a:t>
            </a:fld>
            <a:endParaRPr lang="pl-PL" dirty="0"/>
          </a:p>
        </p:txBody>
      </p:sp>
      <p:sp>
        <p:nvSpPr>
          <p:cNvPr id="3" name="Symbol zastępczy stopki 2">
            <a:extLst>
              <a:ext uri="{FF2B5EF4-FFF2-40B4-BE49-F238E27FC236}">
                <a16:creationId xmlns="" xmlns:a16="http://schemas.microsoft.com/office/drawing/2014/main" id="{7DF1EBF3-9B47-48D3-A3A4-600919DFE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="" xmlns:a16="http://schemas.microsoft.com/office/drawing/2014/main" id="{A78FC0B7-E81A-417C-BD45-12D74F37F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12C45-979C-4C26-8F3E-8325F999087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88043360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D4E3B22-B222-4AE1-A4B3-40171018A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13C7A63A-5CD4-4997-9776-168B2E47B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961A01E5-3C7E-461A-91EB-9F1F6A8E7D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ABAC47F3-CE86-4E55-964A-93BC21CBA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4140A-452C-4358-8009-17AD7216F985}" type="datetimeFigureOut">
              <a:rPr lang="pl-PL" smtClean="0"/>
              <a:pPr/>
              <a:t>05.11.2021</a:t>
            </a:fld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51037B94-929B-4467-9C5C-B077F91C0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7C479CFE-076C-46DD-83B6-56139ED6C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12C45-979C-4C26-8F3E-8325F999087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73529368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270971C7-B6DF-4D69-86EC-8B0B2BC00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="" xmlns:a16="http://schemas.microsoft.com/office/drawing/2014/main" id="{D9B42DD5-D95C-4D28-B4E2-5EF22ADE64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D4B43B98-BB0B-48FD-BC24-0C8BF1AAA0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DBCE8C2F-FBD5-4ACB-B4BD-2F19743EF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4140A-452C-4358-8009-17AD7216F985}" type="datetimeFigureOut">
              <a:rPr lang="pl-PL" smtClean="0"/>
              <a:pPr/>
              <a:t>05.11.2021</a:t>
            </a:fld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EE3B0639-3232-4620-A3B1-24014DCDB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18710766-3820-481F-AF43-B493D2400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12C45-979C-4C26-8F3E-8325F999087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379322311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="" xmlns:a16="http://schemas.microsoft.com/office/drawing/2014/main" id="{10E4FBF6-85BC-4090-AFB2-8BB756647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0D242018-0EF7-440F-A61C-0D3C895626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D4D135CD-866E-4CD0-A511-6E14460EF1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4140A-452C-4358-8009-17AD7216F985}" type="datetimeFigureOut">
              <a:rPr lang="pl-PL" smtClean="0"/>
              <a:pPr/>
              <a:t>05.11.2021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B85683FC-9634-460A-ADC3-42213D7357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09AC4C43-6E47-4413-A51C-4F71C2FFDF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12C45-979C-4C26-8F3E-8325F999087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4135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13.png"/><Relationship Id="rId5" Type="http://schemas.microsoft.com/office/2007/relationships/media" Target="../media/media1.mp3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252822" y="888522"/>
            <a:ext cx="72375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NIEPODLEGŁOŚĆ </a:t>
            </a:r>
          </a:p>
          <a:p>
            <a:pPr algn="ctr"/>
            <a:r>
              <a:rPr lang="pl-PL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 ŚWIADOMOŚCI MŁODYCH</a:t>
            </a:r>
            <a:endParaRPr lang="pl-PL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wój: pionowy 1">
            <a:extLst>
              <a:ext uri="{FF2B5EF4-FFF2-40B4-BE49-F238E27FC236}">
                <a16:creationId xmlns="" xmlns:a16="http://schemas.microsoft.com/office/drawing/2014/main" id="{5B97CA69-7497-4867-9179-B8622CB85E3D}"/>
              </a:ext>
            </a:extLst>
          </p:cNvPr>
          <p:cNvSpPr/>
          <p:nvPr/>
        </p:nvSpPr>
        <p:spPr>
          <a:xfrm>
            <a:off x="4676775" y="47625"/>
            <a:ext cx="7439026" cy="6686550"/>
          </a:xfrm>
          <a:prstGeom prst="verticalScroll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D54E9FF0-6E38-4379-BBBE-280FEA681624}"/>
              </a:ext>
            </a:extLst>
          </p:cNvPr>
          <p:cNvSpPr txBox="1"/>
          <p:nvPr/>
        </p:nvSpPr>
        <p:spPr>
          <a:xfrm>
            <a:off x="5557838" y="1110615"/>
            <a:ext cx="591026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niezależność państwa od formalnego i nieformalnego wpływu innych jednostek politycznych,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suwerenność potencjalna,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to polski dom, polska szkoła, groby przodków, obyczaje, kraj dzieciństwa,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to znaczy, że państwo stało się wolne i nie prowadzi żadnych wojen,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to marsz, a nie jeden krok,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 suwerenni ponad zniewalającymi nas dotąd narodami ciemiężców,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pozwala nam i naszym dzieciom realizować swoje cele,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to państwo, które szanuje prawa swoich obywateli,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to szacunek dla języka, polskiej historii, a także praca na rzecz państwa w ramach tych obowiązków, które mamy,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to bezwzględne poszanowanie Konstytucji, która obowiązuje w danym kraju.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="" xmlns:a16="http://schemas.microsoft.com/office/drawing/2014/main" id="{3DFE7CB7-931E-4B12-A0DA-A22E04BD5FB7}"/>
              </a:ext>
            </a:extLst>
          </p:cNvPr>
          <p:cNvSpPr txBox="1"/>
          <p:nvPr/>
        </p:nvSpPr>
        <p:spPr>
          <a:xfrm>
            <a:off x="6627018" y="123825"/>
            <a:ext cx="4079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i="1" dirty="0">
                <a:solidFill>
                  <a:srgbClr val="FF0000"/>
                </a:solidFill>
              </a:rPr>
              <a:t>NIEPODLEGŁOŚĆ: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="" xmlns:a16="http://schemas.microsoft.com/office/drawing/2014/main" id="{4F84C52C-4B80-4E30-BBF5-FCDA85F6C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821" y="5596173"/>
            <a:ext cx="1901277" cy="1068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13090688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: zaokrąglone rogi 1">
            <a:extLst>
              <a:ext uri="{FF2B5EF4-FFF2-40B4-BE49-F238E27FC236}">
                <a16:creationId xmlns="" xmlns:a16="http://schemas.microsoft.com/office/drawing/2014/main" id="{A0917A09-9C45-4497-8BC0-34A1FAD89351}"/>
              </a:ext>
            </a:extLst>
          </p:cNvPr>
          <p:cNvSpPr/>
          <p:nvPr/>
        </p:nvSpPr>
        <p:spPr>
          <a:xfrm>
            <a:off x="409575" y="1381125"/>
            <a:ext cx="11087100" cy="4591050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" name="pole tekstowe 2">
            <a:extLst>
              <a:ext uri="{FF2B5EF4-FFF2-40B4-BE49-F238E27FC236}">
                <a16:creationId xmlns="" xmlns:a16="http://schemas.microsoft.com/office/drawing/2014/main" id="{DA676A37-77CF-4878-A46C-85ABED2ED835}"/>
              </a:ext>
            </a:extLst>
          </p:cNvPr>
          <p:cNvSpPr txBox="1"/>
          <p:nvPr/>
        </p:nvSpPr>
        <p:spPr>
          <a:xfrm>
            <a:off x="514350" y="1197620"/>
            <a:ext cx="105918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2400" dirty="0"/>
          </a:p>
          <a:p>
            <a:pPr algn="ctr"/>
            <a:r>
              <a:rPr lang="pl-PL" sz="2400" dirty="0"/>
              <a:t> </a:t>
            </a:r>
            <a:r>
              <a:rPr lang="pl-PL" sz="2400" b="1" dirty="0"/>
              <a:t>Odzyskanie niepodległości przez Polskę w 1918</a:t>
            </a:r>
            <a:r>
              <a:rPr lang="pl-PL" sz="2400" dirty="0"/>
              <a:t> </a:t>
            </a:r>
          </a:p>
          <a:p>
            <a:pPr algn="ctr"/>
            <a:r>
              <a:rPr lang="pl-PL" sz="2400" dirty="0"/>
              <a:t>– jest to ciąg zdarzeń skutkujących ostatecznie odzyskaniem suwerenności przez Polskę po 123 latach zaborów. Jako datę obchodzenia tego święta umownie przyjmuje się dzień </a:t>
            </a:r>
            <a:r>
              <a:rPr lang="pl-PL" sz="2400" b="1" dirty="0"/>
              <a:t>11 listopada</a:t>
            </a:r>
            <a:r>
              <a:rPr lang="pl-PL" sz="2400" dirty="0"/>
              <a:t>.</a:t>
            </a:r>
          </a:p>
          <a:p>
            <a:pPr algn="ctr"/>
            <a:endParaRPr lang="pl-PL" sz="2800" b="1" dirty="0"/>
          </a:p>
          <a:p>
            <a:pPr algn="ctr"/>
            <a:r>
              <a:rPr lang="pl-PL" sz="2800" b="1" dirty="0"/>
              <a:t>Data powyższa winna pozostać w stałej pamięci społeczeństwa </a:t>
            </a:r>
          </a:p>
          <a:p>
            <a:pPr algn="ctr"/>
            <a:r>
              <a:rPr lang="pl-PL" sz="2800" b="1" dirty="0"/>
              <a:t>i utrwalić się w umysłach młodego pokolenia, </a:t>
            </a:r>
          </a:p>
          <a:p>
            <a:pPr algn="ctr"/>
            <a:r>
              <a:rPr lang="pl-PL" sz="2800" b="1" dirty="0"/>
              <a:t>które w zaraniu swego życia powinno odczuwać doniosłość </a:t>
            </a:r>
          </a:p>
          <a:p>
            <a:pPr algn="ctr"/>
            <a:r>
              <a:rPr lang="pl-PL" sz="2800" b="1" dirty="0"/>
              <a:t>i uroczystość tego pamiętnego dnia.</a:t>
            </a:r>
          </a:p>
        </p:txBody>
      </p:sp>
    </p:spTree>
    <p:extLst>
      <p:ext uri="{BB962C8B-B14F-4D97-AF65-F5344CB8AC3E}">
        <p14:creationId xmlns="" xmlns:p14="http://schemas.microsoft.com/office/powerpoint/2010/main" val="223768283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: zaokrąglone rogi 11">
            <a:extLst>
              <a:ext uri="{FF2B5EF4-FFF2-40B4-BE49-F238E27FC236}">
                <a16:creationId xmlns="" xmlns:a16="http://schemas.microsoft.com/office/drawing/2014/main" id="{DC84FE47-EB10-4238-ADDE-09F0B0938316}"/>
              </a:ext>
            </a:extLst>
          </p:cNvPr>
          <p:cNvSpPr/>
          <p:nvPr/>
        </p:nvSpPr>
        <p:spPr>
          <a:xfrm>
            <a:off x="209550" y="5526157"/>
            <a:ext cx="5229225" cy="830193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="" xmlns:a16="http://schemas.microsoft.com/office/drawing/2014/main" id="{7A815F4F-C581-489F-B8EE-FFCC97080B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" y="1193713"/>
            <a:ext cx="5715000" cy="3943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F539C29D-A364-4D88-93B6-C91E4861F3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175" y="1080759"/>
            <a:ext cx="5572125" cy="4056304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="" xmlns:a16="http://schemas.microsoft.com/office/drawing/2014/main" id="{FDC2B5DB-0239-4485-8D59-2EEA4FED13EF}"/>
              </a:ext>
            </a:extLst>
          </p:cNvPr>
          <p:cNvSpPr txBox="1"/>
          <p:nvPr/>
        </p:nvSpPr>
        <p:spPr>
          <a:xfrm>
            <a:off x="-123825" y="0"/>
            <a:ext cx="693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i="1" dirty="0">
                <a:solidFill>
                  <a:schemeClr val="bg1"/>
                </a:solidFill>
              </a:rPr>
              <a:t>Tak obchodzono święto odzyskania niepodległości 100 lat temu</a:t>
            </a:r>
          </a:p>
        </p:txBody>
      </p:sp>
      <p:pic>
        <p:nvPicPr>
          <p:cNvPr id="7" name="Hymn Polski - wersja z wokalem">
            <a:hlinkClick r:id="" action="ppaction://media"/>
            <a:extLst>
              <a:ext uri="{FF2B5EF4-FFF2-40B4-BE49-F238E27FC236}">
                <a16:creationId xmlns="" xmlns:a16="http://schemas.microsoft.com/office/drawing/2014/main" id="{70DABF2A-A402-4297-BB82-EAEEEFC85DC6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23825" y="6356350"/>
            <a:ext cx="406400" cy="406400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="" xmlns:a16="http://schemas.microsoft.com/office/drawing/2014/main" id="{5BFA2450-E5D9-45CB-A309-B6855BB04828}"/>
              </a:ext>
            </a:extLst>
          </p:cNvPr>
          <p:cNvSpPr txBox="1"/>
          <p:nvPr/>
        </p:nvSpPr>
        <p:spPr>
          <a:xfrm>
            <a:off x="66677" y="5556389"/>
            <a:ext cx="53720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000" b="1" dirty="0"/>
              <a:t>Pierwszy raz Święto Niepodległości uroczyście obchodzono 14 listopada 1920 roku.</a:t>
            </a:r>
          </a:p>
        </p:txBody>
      </p:sp>
      <p:pic>
        <p:nvPicPr>
          <p:cNvPr id="14" name="Obraz 13">
            <a:extLst>
              <a:ext uri="{FF2B5EF4-FFF2-40B4-BE49-F238E27FC236}">
                <a16:creationId xmlns="" xmlns:a16="http://schemas.microsoft.com/office/drawing/2014/main" id="{983B4313-D1F7-4270-A7A4-B68FA22E9B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88382" y="5489671"/>
            <a:ext cx="5236918" cy="841321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="" xmlns:a16="http://schemas.microsoft.com/office/drawing/2014/main" id="{0678B58B-9301-49C0-ADD7-9F68BC4E18FC}"/>
              </a:ext>
            </a:extLst>
          </p:cNvPr>
          <p:cNvSpPr txBox="1"/>
          <p:nvPr/>
        </p:nvSpPr>
        <p:spPr>
          <a:xfrm>
            <a:off x="7453038" y="5588320"/>
            <a:ext cx="37076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000" b="1" dirty="0"/>
              <a:t>Obchody Święta Niepodległości </a:t>
            </a:r>
          </a:p>
          <a:p>
            <a:pPr algn="ctr"/>
            <a:r>
              <a:rPr lang="pl-PL" sz="2000" b="1" dirty="0"/>
              <a:t>11 listopada 1926</a:t>
            </a:r>
          </a:p>
        </p:txBody>
      </p:sp>
    </p:spTree>
    <p:extLst>
      <p:ext uri="{BB962C8B-B14F-4D97-AF65-F5344CB8AC3E}">
        <p14:creationId xmlns="" xmlns:p14="http://schemas.microsoft.com/office/powerpoint/2010/main" val="4372164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="" xmlns:a16="http://schemas.microsoft.com/office/drawing/2014/main" id="{4E092440-BC79-4E2C-AEEF-AD67A609CEB8}"/>
              </a:ext>
            </a:extLst>
          </p:cNvPr>
          <p:cNvSpPr txBox="1"/>
          <p:nvPr/>
        </p:nvSpPr>
        <p:spPr>
          <a:xfrm>
            <a:off x="4867275" y="1924050"/>
            <a:ext cx="58959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b="1" i="1" dirty="0">
                <a:solidFill>
                  <a:schemeClr val="bg1"/>
                </a:solidFill>
              </a:rPr>
              <a:t>A TAK ŚWIĘTUJEMY OBECNIE</a:t>
            </a:r>
            <a:r>
              <a:rPr lang="pl-PL" sz="7200" b="1" i="1" dirty="0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  <a:endParaRPr lang="pl-PL" sz="7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662495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="" xmlns:a16="http://schemas.microsoft.com/office/drawing/2014/main" id="{71F46CD1-C300-4AF1-9378-8A30CD539A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42" y="86364"/>
            <a:ext cx="4903868" cy="32692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F9E31DAE-BFC0-46D0-A044-598B4CFCB5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81" y="3502391"/>
            <a:ext cx="4765662" cy="31771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4143AF73-054B-4271-B71A-82DDB461EB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750" y="4191856"/>
            <a:ext cx="3752567" cy="25017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Obraz 8">
            <a:extLst>
              <a:ext uri="{FF2B5EF4-FFF2-40B4-BE49-F238E27FC236}">
                <a16:creationId xmlns="" xmlns:a16="http://schemas.microsoft.com/office/drawing/2014/main" id="{BF97F7D5-855A-4214-A1E3-53FE26379F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4433"/>
            <a:ext cx="5695473" cy="37969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18908390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="" xmlns:a16="http://schemas.microsoft.com/office/drawing/2014/main" id="{5D80D7DA-F648-4E51-884C-E9477A5F90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" y="140398"/>
            <a:ext cx="4857750" cy="3238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B8BBE040-D196-48B1-A41A-8B86FFF449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924" y="140398"/>
            <a:ext cx="4857750" cy="3238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C87AB547-268F-4FB8-B85E-02FBE2B3BE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550501"/>
            <a:ext cx="4750651" cy="31671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Obraz 8">
            <a:extLst>
              <a:ext uri="{FF2B5EF4-FFF2-40B4-BE49-F238E27FC236}">
                <a16:creationId xmlns="" xmlns:a16="http://schemas.microsoft.com/office/drawing/2014/main" id="{D11CC041-A72D-4636-882C-8274D58669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748" y="3550502"/>
            <a:ext cx="4750650" cy="3167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95998626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="" xmlns:a16="http://schemas.microsoft.com/office/drawing/2014/main" id="{C0FDB4BE-E2A0-41CC-85F9-A2C2ECBF35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" y="209550"/>
            <a:ext cx="457200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3DD43892-C6A9-4A7F-B6B8-49B7A22E36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650" y="209550"/>
            <a:ext cx="457200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E30900FA-A3B2-4A6F-BF5C-F8AA06241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950" y="3559950"/>
            <a:ext cx="457200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Obraz 8">
            <a:extLst>
              <a:ext uri="{FF2B5EF4-FFF2-40B4-BE49-F238E27FC236}">
                <a16:creationId xmlns="" xmlns:a16="http://schemas.microsoft.com/office/drawing/2014/main" id="{E94A5A3D-C9BC-4361-AFF0-82269CC293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725" y="3559950"/>
            <a:ext cx="457200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64394269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="" xmlns:a16="http://schemas.microsoft.com/office/drawing/2014/main" id="{2E0749A0-2904-43AD-AA20-1B658CBDCC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150850"/>
            <a:ext cx="4838700" cy="3225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BDDB438E-580F-4E60-81E0-889E8D1527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625" y="150849"/>
            <a:ext cx="4838696" cy="32257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7F2AC504-1CA5-46B3-802F-86504DCBA1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4" y="3481349"/>
            <a:ext cx="4838699" cy="32257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Obraz 8">
            <a:extLst>
              <a:ext uri="{FF2B5EF4-FFF2-40B4-BE49-F238E27FC236}">
                <a16:creationId xmlns="" xmlns:a16="http://schemas.microsoft.com/office/drawing/2014/main" id="{A1828B56-49A2-4F81-A564-41E9C75BE5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624" y="3481350"/>
            <a:ext cx="4838697" cy="32257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22684134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="" xmlns:a16="http://schemas.microsoft.com/office/drawing/2014/main" id="{C624FA9B-F294-4251-B2D2-DDBDE03EA6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1" y="3588498"/>
            <a:ext cx="4742550" cy="31616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FF483058-ECE5-4E73-BD1B-459A1827EB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000" y="182700"/>
            <a:ext cx="4869450" cy="3246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81DAC440-87BB-45E1-B0C7-31EA3F2439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26" y="182700"/>
            <a:ext cx="4906575" cy="3271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Obraz 8">
            <a:extLst>
              <a:ext uri="{FF2B5EF4-FFF2-40B4-BE49-F238E27FC236}">
                <a16:creationId xmlns="" xmlns:a16="http://schemas.microsoft.com/office/drawing/2014/main" id="{64601518-3DF3-48C4-8C89-B055242B0F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299" y="3588498"/>
            <a:ext cx="4742550" cy="3161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32052650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="" xmlns:a16="http://schemas.microsoft.com/office/drawing/2014/main" id="{B2FA559A-82AD-46BA-B115-14F3A6EC74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438" y="71438"/>
            <a:ext cx="6786562" cy="6786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4712160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="" xmlns:a16="http://schemas.microsoft.com/office/drawing/2014/main" id="{D916DB8F-8C63-4E9A-A7E3-916C50FA91A2}"/>
              </a:ext>
            </a:extLst>
          </p:cNvPr>
          <p:cNvSpPr txBox="1"/>
          <p:nvPr/>
        </p:nvSpPr>
        <p:spPr>
          <a:xfrm>
            <a:off x="933450" y="0"/>
            <a:ext cx="787717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000" b="1" dirty="0">
                <a:solidFill>
                  <a:schemeClr val="bg1"/>
                </a:solidFill>
              </a:rPr>
              <a:t>Zacznijmy od tego, czym dla młodzieży jest Polska…</a:t>
            </a:r>
          </a:p>
        </p:txBody>
      </p:sp>
      <p:sp>
        <p:nvSpPr>
          <p:cNvPr id="4" name="Dymek mowy: owalny 3">
            <a:extLst>
              <a:ext uri="{FF2B5EF4-FFF2-40B4-BE49-F238E27FC236}">
                <a16:creationId xmlns="" xmlns:a16="http://schemas.microsoft.com/office/drawing/2014/main" id="{A3888F10-6C42-4099-A7C8-83E97A6D7D4B}"/>
              </a:ext>
            </a:extLst>
          </p:cNvPr>
          <p:cNvSpPr/>
          <p:nvPr/>
        </p:nvSpPr>
        <p:spPr>
          <a:xfrm rot="279049">
            <a:off x="5780646" y="1087389"/>
            <a:ext cx="6322018" cy="4809752"/>
          </a:xfrm>
          <a:prstGeom prst="wedgeEllipseCallou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pl-PL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Dla mnie Polska to przede wszystkim</a:t>
            </a:r>
          </a:p>
          <a:p>
            <a:pPr algn="ctr"/>
            <a:r>
              <a:rPr lang="pl-PL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ludzie i naród. Bez nas, Polaków, </a:t>
            </a:r>
          </a:p>
          <a:p>
            <a:pPr algn="ctr"/>
            <a:r>
              <a:rPr lang="pl-PL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Polska w ogóle nie istnieje. </a:t>
            </a:r>
          </a:p>
          <a:p>
            <a:pPr algn="ctr"/>
            <a:r>
              <a:rPr lang="pl-PL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Nasza historia </a:t>
            </a:r>
            <a:r>
              <a:rPr lang="pl-PL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udowadnia, </a:t>
            </a:r>
            <a:endParaRPr lang="pl-PL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pl-PL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że gdy w trakcie rozbiorów oraz II wojny światowej zniknęliśmy z mapy Europy, wciąż czuliśmy przywiązanie do tradycji </a:t>
            </a:r>
          </a:p>
          <a:p>
            <a:pPr algn="ctr"/>
            <a:r>
              <a:rPr lang="pl-PL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 kraju. Pomimo tego, że nasze państwo nie funkcjonowało, jego duch przetrwał. Od ludzi, którzy wówczas żyli i w których Polska przetrwała, możemy zatem uczyć się, jak kochać to, co polskie.</a:t>
            </a:r>
          </a:p>
          <a:p>
            <a:pPr algn="ctr"/>
            <a:endParaRPr lang="pl-PL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pl-PL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~Mateusz</a:t>
            </a:r>
          </a:p>
        </p:txBody>
      </p:sp>
      <p:sp>
        <p:nvSpPr>
          <p:cNvPr id="6" name="Dymek mowy: owalny 5">
            <a:extLst>
              <a:ext uri="{FF2B5EF4-FFF2-40B4-BE49-F238E27FC236}">
                <a16:creationId xmlns="" xmlns:a16="http://schemas.microsoft.com/office/drawing/2014/main" id="{8354D849-BA9A-4D9C-BC0C-9D4C7F475089}"/>
              </a:ext>
            </a:extLst>
          </p:cNvPr>
          <p:cNvSpPr/>
          <p:nvPr/>
        </p:nvSpPr>
        <p:spPr>
          <a:xfrm rot="21026003" flipH="1">
            <a:off x="503465" y="1583968"/>
            <a:ext cx="4657725" cy="4476750"/>
          </a:xfrm>
          <a:prstGeom prst="wedgeEllipseCallou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pl-PL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„Polska jest dla mnie domem. Krajem z piękną, ale trudną historią, niepozbawioną swoich cieni. Pojawia się w niej wiele sprzeczności, na przykład w kontekście Żołnierzy Wyklętych, niemniej nie zmienimy historii, zatem trzeba ją przyjąć jako fakty. Jako źródło </a:t>
            </a:r>
            <a:r>
              <a:rPr lang="pl-PL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mądrości</a:t>
            </a:r>
          </a:p>
          <a:p>
            <a:pPr algn="ctr"/>
            <a:r>
              <a:rPr lang="pl-PL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 przykładu na przyszłość.”</a:t>
            </a:r>
          </a:p>
          <a:p>
            <a:pPr algn="ctr"/>
            <a:endParaRPr lang="pl-PL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pl-PL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~Gabriela</a:t>
            </a:r>
          </a:p>
          <a:p>
            <a:pPr algn="ctr"/>
            <a:endParaRPr lang="pl-PL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Grafika 4" descr="Dymek czatu">
            <a:extLst>
              <a:ext uri="{FF2B5EF4-FFF2-40B4-BE49-F238E27FC236}">
                <a16:creationId xmlns="" xmlns:a16="http://schemas.microsoft.com/office/drawing/2014/main" id="{66D5CA05-5E9F-4F0A-A50F-EB6F1CAF9D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98376" y="5147844"/>
            <a:ext cx="1995366" cy="19953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8608511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="" xmlns:a16="http://schemas.microsoft.com/office/drawing/2014/main" id="{9A821434-7AA2-4EEA-9A37-62562FCF2631}"/>
              </a:ext>
            </a:extLst>
          </p:cNvPr>
          <p:cNvSpPr txBox="1"/>
          <p:nvPr/>
        </p:nvSpPr>
        <p:spPr>
          <a:xfrm>
            <a:off x="2943225" y="119452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Oficjalna strona Prezydenta Rzeczypospolitej Polskiej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F31BA68F-76D8-4D16-AF06-FEBB799DEFDF}"/>
              </a:ext>
            </a:extLst>
          </p:cNvPr>
          <p:cNvSpPr txBox="1"/>
          <p:nvPr/>
        </p:nvSpPr>
        <p:spPr>
          <a:xfrm>
            <a:off x="4838700" y="265051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https://ciekawostkihistoryczne.pl/2019/11/11/jak-100-lat-temu-polacy-obchodzili-swieto-niepodleglosci/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="" xmlns:a16="http://schemas.microsoft.com/office/drawing/2014/main" id="{1FF9EA8A-87D6-45BB-A27E-4BCFD747717E}"/>
              </a:ext>
            </a:extLst>
          </p:cNvPr>
          <p:cNvSpPr txBox="1"/>
          <p:nvPr/>
        </p:nvSpPr>
        <p:spPr>
          <a:xfrm>
            <a:off x="5486400" y="368822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https://pl.wikipedia.org/wiki/Odzyskanie_niepodleg%C5%82o%C5%9Bci_przez_Polsk%C4%99_w_1918_roku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A6413AD0-21BD-4E14-9785-DEA5907B3F41}"/>
              </a:ext>
            </a:extLst>
          </p:cNvPr>
          <p:cNvSpPr txBox="1"/>
          <p:nvPr/>
        </p:nvSpPr>
        <p:spPr>
          <a:xfrm>
            <a:off x="4152900" y="464745"/>
            <a:ext cx="1533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chemeClr val="bg1"/>
                </a:solidFill>
              </a:rPr>
              <a:t>ŹRÓDŁA: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405734ED-B1C1-423D-8523-33007F52391A}"/>
              </a:ext>
            </a:extLst>
          </p:cNvPr>
          <p:cNvSpPr txBox="1"/>
          <p:nvPr/>
        </p:nvSpPr>
        <p:spPr>
          <a:xfrm>
            <a:off x="4152900" y="188980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https://niepodlegla.ceo.org.pl/co-robimy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="" xmlns:a16="http://schemas.microsoft.com/office/drawing/2014/main" id="{73071E89-AF6A-410E-A9C3-91559EA7510C}"/>
              </a:ext>
            </a:extLst>
          </p:cNvPr>
          <p:cNvSpPr txBox="1"/>
          <p:nvPr/>
        </p:nvSpPr>
        <p:spPr>
          <a:xfrm>
            <a:off x="5486400" y="4658410"/>
            <a:ext cx="66008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https://www.polskieradio24.pl/130/4763/Artykul/1920636,Czym-jest-niepodleglosc-dla-mlodych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="" xmlns:a16="http://schemas.microsoft.com/office/drawing/2014/main" id="{087C3994-5773-4D17-B356-34AF5701AFEE}"/>
              </a:ext>
            </a:extLst>
          </p:cNvPr>
          <p:cNvSpPr txBox="1"/>
          <p:nvPr/>
        </p:nvSpPr>
        <p:spPr>
          <a:xfrm>
            <a:off x="6510337" y="5628593"/>
            <a:ext cx="2276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 Grafika Google</a:t>
            </a:r>
          </a:p>
        </p:txBody>
      </p:sp>
    </p:spTree>
    <p:extLst>
      <p:ext uri="{BB962C8B-B14F-4D97-AF65-F5344CB8AC3E}">
        <p14:creationId xmlns="" xmlns:p14="http://schemas.microsoft.com/office/powerpoint/2010/main" val="30479218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="" xmlns:a16="http://schemas.microsoft.com/office/drawing/2014/main" id="{26E24A5A-E5CB-427B-9DA2-1C1DA1057064}"/>
              </a:ext>
            </a:extLst>
          </p:cNvPr>
          <p:cNvSpPr txBox="1"/>
          <p:nvPr/>
        </p:nvSpPr>
        <p:spPr>
          <a:xfrm>
            <a:off x="1885950" y="4772025"/>
            <a:ext cx="57816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DZIĘKUJĘ ZA UWAGĘ </a:t>
            </a:r>
            <a:r>
              <a:rPr lang="pl-PL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  <a:sym typeface="Wingdings" panose="05000000000000000000" pitchFamily="2" charset="2"/>
              </a:rPr>
              <a:t></a:t>
            </a:r>
            <a:endParaRPr lang="pl-PL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" panose="020B0502040204020203" pitchFamily="34" charset="0"/>
            </a:endParaRPr>
          </a:p>
          <a:p>
            <a:endParaRPr lang="pl-PL" sz="2800" b="1" i="1" dirty="0">
              <a:latin typeface="Bahnschrift SemiBold" panose="020B0502040204020203" pitchFamily="34" charset="0"/>
            </a:endParaRPr>
          </a:p>
          <a:p>
            <a:pPr algn="r"/>
            <a:r>
              <a:rPr lang="pl-PL" sz="2800" b="1" i="1" dirty="0">
                <a:latin typeface="Bahnschrift SemiBold" panose="020B0502040204020203" pitchFamily="34" charset="0"/>
              </a:rPr>
              <a:t>Magdalena Kłósek </a:t>
            </a:r>
          </a:p>
          <a:p>
            <a:pPr algn="r"/>
            <a:r>
              <a:rPr lang="pl-PL" sz="2800" b="1" i="1" dirty="0">
                <a:latin typeface="Bahnschrift SemiBold" panose="020B0502040204020203" pitchFamily="34" charset="0"/>
              </a:rPr>
              <a:t>ZSTW Trzciana</a:t>
            </a:r>
          </a:p>
        </p:txBody>
      </p:sp>
    </p:spTree>
    <p:extLst>
      <p:ext uri="{BB962C8B-B14F-4D97-AF65-F5344CB8AC3E}">
        <p14:creationId xmlns="" xmlns:p14="http://schemas.microsoft.com/office/powerpoint/2010/main" val="175918278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wal 4">
            <a:extLst>
              <a:ext uri="{FF2B5EF4-FFF2-40B4-BE49-F238E27FC236}">
                <a16:creationId xmlns="" xmlns:a16="http://schemas.microsoft.com/office/drawing/2014/main" id="{AA8C4717-F37C-4FCF-9901-1BA3DA8819C1}"/>
              </a:ext>
            </a:extLst>
          </p:cNvPr>
          <p:cNvSpPr/>
          <p:nvPr/>
        </p:nvSpPr>
        <p:spPr>
          <a:xfrm>
            <a:off x="4362213" y="4548986"/>
            <a:ext cx="3324985" cy="2171205"/>
          </a:xfrm>
          <a:prstGeom prst="ellipse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5400" b="1" i="1" dirty="0">
                <a:solidFill>
                  <a:srgbClr val="FF0000"/>
                </a:solidFill>
                <a:latin typeface="Constantia" panose="02030602050306030303" pitchFamily="18" charset="0"/>
              </a:rPr>
              <a:t>Polska</a:t>
            </a:r>
          </a:p>
        </p:txBody>
      </p:sp>
      <p:sp>
        <p:nvSpPr>
          <p:cNvPr id="10" name="Dymek mowy: owalny 9">
            <a:extLst>
              <a:ext uri="{FF2B5EF4-FFF2-40B4-BE49-F238E27FC236}">
                <a16:creationId xmlns="" xmlns:a16="http://schemas.microsoft.com/office/drawing/2014/main" id="{C594CA9B-A257-4C7C-8824-FB64EE085728}"/>
              </a:ext>
            </a:extLst>
          </p:cNvPr>
          <p:cNvSpPr/>
          <p:nvPr/>
        </p:nvSpPr>
        <p:spPr>
          <a:xfrm rot="10479288" flipV="1">
            <a:off x="102948" y="135242"/>
            <a:ext cx="3514725" cy="2590800"/>
          </a:xfrm>
          <a:prstGeom prst="wedgeEllipseCallou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pl-PL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„Polska to moja ojczyzna,</a:t>
            </a:r>
          </a:p>
          <a:p>
            <a:pPr algn="ctr"/>
            <a:r>
              <a:rPr lang="pl-PL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 którą trzeba dbać, chronić jej </a:t>
            </a:r>
            <a:r>
              <a:rPr lang="pl-P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kulturę, język, </a:t>
            </a:r>
          </a:p>
          <a:p>
            <a:pPr algn="ctr"/>
            <a:r>
              <a:rPr lang="pl-P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 którą trzeba </a:t>
            </a:r>
            <a:r>
              <a:rPr lang="pl-P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walczyć</a:t>
            </a:r>
          </a:p>
          <a:p>
            <a:pPr algn="ctr"/>
            <a:r>
              <a:rPr lang="pl-P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 bronić jej z całej siły.”</a:t>
            </a:r>
          </a:p>
          <a:p>
            <a:pPr algn="ctr"/>
            <a:endParaRPr lang="pl-PL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pl-PL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~Marcin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="" xmlns:a16="http://schemas.microsoft.com/office/drawing/2014/main" id="{5A6A91EA-E3BB-45B0-93C8-AAA7A185A1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58508">
            <a:off x="8538983" y="54313"/>
            <a:ext cx="3573568" cy="2964647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="" xmlns:a16="http://schemas.microsoft.com/office/drawing/2014/main" id="{CD1063C6-4B40-419B-B223-03D68E91CB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167293" flipV="1">
            <a:off x="1395761" y="2961764"/>
            <a:ext cx="3542083" cy="2938527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="" xmlns:a16="http://schemas.microsoft.com/office/drawing/2014/main" id="{92382652-6207-4E65-A42A-A1E94456B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16273">
            <a:off x="7145626" y="2914416"/>
            <a:ext cx="3696336" cy="3066496"/>
          </a:xfrm>
          <a:prstGeom prst="rect">
            <a:avLst/>
          </a:prstGeom>
        </p:spPr>
      </p:pic>
      <p:sp>
        <p:nvSpPr>
          <p:cNvPr id="22" name="pole tekstowe 21">
            <a:extLst>
              <a:ext uri="{FF2B5EF4-FFF2-40B4-BE49-F238E27FC236}">
                <a16:creationId xmlns="" xmlns:a16="http://schemas.microsoft.com/office/drawing/2014/main" id="{A847FEB3-1ADA-4B69-92B2-52494F9E77F4}"/>
              </a:ext>
            </a:extLst>
          </p:cNvPr>
          <p:cNvSpPr txBox="1"/>
          <p:nvPr/>
        </p:nvSpPr>
        <p:spPr>
          <a:xfrm rot="20861974">
            <a:off x="1406909" y="3523085"/>
            <a:ext cx="338540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„Polska to </a:t>
            </a:r>
            <a:r>
              <a:rPr lang="pl-P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kraj, </a:t>
            </a:r>
            <a:r>
              <a:rPr lang="pl-PL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 którym się urodziłam i żyję ze swoją rodziną. Kocham ją bardzo. Jest piękna. </a:t>
            </a:r>
          </a:p>
          <a:p>
            <a:pPr algn="ctr"/>
            <a:r>
              <a:rPr lang="pl-PL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Czuję się w niej bezpieczna i nie zamieniłabym jej na żadną inną.”</a:t>
            </a:r>
          </a:p>
          <a:p>
            <a:pPr algn="ctr"/>
            <a:endParaRPr lang="pl-PL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pl-PL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~Adrianna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="" xmlns:a16="http://schemas.microsoft.com/office/drawing/2014/main" id="{0C08B713-B1D2-47B9-BAF4-8E7474DFDBF6}"/>
              </a:ext>
            </a:extLst>
          </p:cNvPr>
          <p:cNvSpPr txBox="1"/>
          <p:nvPr/>
        </p:nvSpPr>
        <p:spPr>
          <a:xfrm rot="745607">
            <a:off x="7266143" y="3377022"/>
            <a:ext cx="332195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„Dla mnie moja ojczyzna </a:t>
            </a:r>
          </a:p>
          <a:p>
            <a:pPr algn="ctr"/>
            <a:r>
              <a:rPr lang="pl-PL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jest wszystkim, </a:t>
            </a:r>
            <a:r>
              <a:rPr lang="pl-P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tu </a:t>
            </a:r>
            <a:r>
              <a:rPr lang="pl-P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gdzie </a:t>
            </a:r>
            <a:r>
              <a:rPr lang="pl-P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się </a:t>
            </a:r>
            <a:r>
              <a:rPr lang="pl-PL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urodziłam i wychowałam i mam nadzieję, </a:t>
            </a:r>
            <a:r>
              <a:rPr lang="pl-P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że urodzę i wychowam tu </a:t>
            </a:r>
            <a:r>
              <a:rPr lang="pl-PL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swoje </a:t>
            </a:r>
            <a:r>
              <a:rPr lang="pl-P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dzieci. </a:t>
            </a:r>
            <a:r>
              <a:rPr lang="pl-PL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Polska to najpiękniejszy kraj na całej ziemi.”</a:t>
            </a:r>
          </a:p>
          <a:p>
            <a:pPr algn="ctr"/>
            <a:endParaRPr lang="pl-PL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pl-PL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~Patrycja</a:t>
            </a:r>
          </a:p>
        </p:txBody>
      </p:sp>
      <p:sp>
        <p:nvSpPr>
          <p:cNvPr id="28" name="pole tekstowe 27">
            <a:extLst>
              <a:ext uri="{FF2B5EF4-FFF2-40B4-BE49-F238E27FC236}">
                <a16:creationId xmlns="" xmlns:a16="http://schemas.microsoft.com/office/drawing/2014/main" id="{11AE43FD-78C6-4C1D-A73D-B0B960476D4F}"/>
              </a:ext>
            </a:extLst>
          </p:cNvPr>
          <p:cNvSpPr txBox="1"/>
          <p:nvPr/>
        </p:nvSpPr>
        <p:spPr>
          <a:xfrm rot="1109291">
            <a:off x="8607134" y="413250"/>
            <a:ext cx="343726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„Moja Ojczyzna, którą jest Polska,</a:t>
            </a:r>
          </a:p>
          <a:p>
            <a:pPr algn="ctr"/>
            <a:r>
              <a:rPr lang="pl-PL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jest dla mnie schronieniem i domem.</a:t>
            </a:r>
          </a:p>
          <a:p>
            <a:pPr algn="ctr"/>
            <a:r>
              <a:rPr lang="pl-PL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W niej przeżywam swoje smutki, szczęścia, gniew...Ojczyzna to takie schronisko, </a:t>
            </a:r>
          </a:p>
          <a:p>
            <a:pPr algn="ctr"/>
            <a:r>
              <a:rPr lang="pl-PL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 którym każdy zbłąkany człowiek może znaleźć swoje miejsce. Kocham Polskę</a:t>
            </a:r>
          </a:p>
          <a:p>
            <a:pPr algn="ctr"/>
            <a:r>
              <a:rPr lang="pl-PL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 w życiu nie zamieniłabym jej </a:t>
            </a:r>
          </a:p>
          <a:p>
            <a:pPr algn="ctr"/>
            <a:r>
              <a:rPr lang="pl-PL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 inny kraj.”</a:t>
            </a:r>
          </a:p>
          <a:p>
            <a:pPr algn="ctr"/>
            <a:endParaRPr lang="pl-PL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pl-PL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~Magdalena</a:t>
            </a:r>
          </a:p>
        </p:txBody>
      </p:sp>
      <p:pic>
        <p:nvPicPr>
          <p:cNvPr id="30" name="Obraz 29">
            <a:extLst>
              <a:ext uri="{FF2B5EF4-FFF2-40B4-BE49-F238E27FC236}">
                <a16:creationId xmlns="" xmlns:a16="http://schemas.microsoft.com/office/drawing/2014/main" id="{38A988F8-A83E-4C1E-A58F-E19D7C99D0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789" y="354544"/>
            <a:ext cx="2545835" cy="2989604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04513076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22" grpId="0"/>
      <p:bldP spid="24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rce 2">
            <a:extLst>
              <a:ext uri="{FF2B5EF4-FFF2-40B4-BE49-F238E27FC236}">
                <a16:creationId xmlns="" xmlns:a16="http://schemas.microsoft.com/office/drawing/2014/main" id="{CB4051DA-0C49-4BF5-9536-EBF0D24F83B0}"/>
              </a:ext>
            </a:extLst>
          </p:cNvPr>
          <p:cNvSpPr/>
          <p:nvPr/>
        </p:nvSpPr>
        <p:spPr>
          <a:xfrm>
            <a:off x="5029200" y="1038225"/>
            <a:ext cx="6219825" cy="4762500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01BCA0EE-0F2A-4B7E-B00F-E69A2ADE0D67}"/>
              </a:ext>
            </a:extLst>
          </p:cNvPr>
          <p:cNvSpPr txBox="1"/>
          <p:nvPr/>
        </p:nvSpPr>
        <p:spPr>
          <a:xfrm>
            <a:off x="6076949" y="1360794"/>
            <a:ext cx="1114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</a:rPr>
              <a:t>DOM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="" xmlns:a16="http://schemas.microsoft.com/office/drawing/2014/main" id="{2CD7B13C-4B66-4A41-95F6-D3D426F75C7B}"/>
              </a:ext>
            </a:extLst>
          </p:cNvPr>
          <p:cNvSpPr txBox="1"/>
          <p:nvPr/>
        </p:nvSpPr>
        <p:spPr>
          <a:xfrm>
            <a:off x="5281609" y="2348268"/>
            <a:ext cx="1554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</a:rPr>
              <a:t>WOLNOŚĆ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="" xmlns:a16="http://schemas.microsoft.com/office/drawing/2014/main" id="{C04B51C8-F45E-4E04-B5F6-2EF525D1733C}"/>
              </a:ext>
            </a:extLst>
          </p:cNvPr>
          <p:cNvSpPr txBox="1"/>
          <p:nvPr/>
        </p:nvSpPr>
        <p:spPr>
          <a:xfrm>
            <a:off x="6134093" y="3484767"/>
            <a:ext cx="1838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</a:rPr>
              <a:t>PIĘKNO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379F6C2C-8885-4EE8-8043-B1A1EFB46898}"/>
              </a:ext>
            </a:extLst>
          </p:cNvPr>
          <p:cNvSpPr txBox="1"/>
          <p:nvPr/>
        </p:nvSpPr>
        <p:spPr>
          <a:xfrm>
            <a:off x="7124697" y="236346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</a:rPr>
              <a:t>NARÓD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234C4BB1-56E8-48B0-A308-A5521D517D96}"/>
              </a:ext>
            </a:extLst>
          </p:cNvPr>
          <p:cNvSpPr txBox="1"/>
          <p:nvPr/>
        </p:nvSpPr>
        <p:spPr>
          <a:xfrm>
            <a:off x="8572497" y="4067175"/>
            <a:ext cx="1390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</a:rPr>
              <a:t>RODZINA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="" xmlns:a16="http://schemas.microsoft.com/office/drawing/2014/main" id="{428A1FED-1E75-471E-9D93-9A9875B248AF}"/>
              </a:ext>
            </a:extLst>
          </p:cNvPr>
          <p:cNvSpPr txBox="1"/>
          <p:nvPr/>
        </p:nvSpPr>
        <p:spPr>
          <a:xfrm>
            <a:off x="8743950" y="1613050"/>
            <a:ext cx="1443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</a:rPr>
              <a:t>KULTURA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="" xmlns:a16="http://schemas.microsoft.com/office/drawing/2014/main" id="{C9BA9A61-9463-4A69-A049-E17F5DCAAD14}"/>
              </a:ext>
            </a:extLst>
          </p:cNvPr>
          <p:cNvSpPr txBox="1"/>
          <p:nvPr/>
        </p:nvSpPr>
        <p:spPr>
          <a:xfrm>
            <a:off x="8763000" y="2433107"/>
            <a:ext cx="2486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</a:rPr>
              <a:t>JĘZYK OJCZYSTY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="" xmlns:a16="http://schemas.microsoft.com/office/drawing/2014/main" id="{E4641F6B-3F7C-41AA-ACEF-497B739487C7}"/>
              </a:ext>
            </a:extLst>
          </p:cNvPr>
          <p:cNvSpPr txBox="1"/>
          <p:nvPr/>
        </p:nvSpPr>
        <p:spPr>
          <a:xfrm>
            <a:off x="7191374" y="4652608"/>
            <a:ext cx="2017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</a:rPr>
              <a:t>SCHRONIENIE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="" xmlns:a16="http://schemas.microsoft.com/office/drawing/2014/main" id="{9B48D435-75A3-42E7-BF56-9F8300E32E33}"/>
              </a:ext>
            </a:extLst>
          </p:cNvPr>
          <p:cNvSpPr txBox="1"/>
          <p:nvPr/>
        </p:nvSpPr>
        <p:spPr>
          <a:xfrm>
            <a:off x="7705724" y="3113231"/>
            <a:ext cx="2638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</a:rPr>
              <a:t>BEZPIECZEŃSTWO</a:t>
            </a:r>
          </a:p>
        </p:txBody>
      </p:sp>
      <p:sp>
        <p:nvSpPr>
          <p:cNvPr id="13" name="Prostokąt: zaokrąglone rogi 12">
            <a:extLst>
              <a:ext uri="{FF2B5EF4-FFF2-40B4-BE49-F238E27FC236}">
                <a16:creationId xmlns="" xmlns:a16="http://schemas.microsoft.com/office/drawing/2014/main" id="{5D7EBFA4-D930-444D-A447-2FCE81E4597C}"/>
              </a:ext>
            </a:extLst>
          </p:cNvPr>
          <p:cNvSpPr/>
          <p:nvPr/>
        </p:nvSpPr>
        <p:spPr>
          <a:xfrm>
            <a:off x="157161" y="216853"/>
            <a:ext cx="10029825" cy="658393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5" name="Obraz 14">
            <a:extLst>
              <a:ext uri="{FF2B5EF4-FFF2-40B4-BE49-F238E27FC236}">
                <a16:creationId xmlns="" xmlns:a16="http://schemas.microsoft.com/office/drawing/2014/main" id="{C36C2EBE-8F28-4B4B-8EEF-DDB1F9894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43" y="5924976"/>
            <a:ext cx="7829550" cy="737680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="" xmlns:a16="http://schemas.microsoft.com/office/drawing/2014/main" id="{ACE8FB33-60FE-4D55-AAF7-7A3B8086A6F6}"/>
              </a:ext>
            </a:extLst>
          </p:cNvPr>
          <p:cNvSpPr txBox="1"/>
          <p:nvPr/>
        </p:nvSpPr>
        <p:spPr>
          <a:xfrm>
            <a:off x="152400" y="253558"/>
            <a:ext cx="10191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W odpowiedzi na pytanie, moi rówieśnicy używają słów takich jak: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="" xmlns:a16="http://schemas.microsoft.com/office/drawing/2014/main" id="{16E423FD-1EE2-47A1-B1E6-4B9C4D96642D}"/>
              </a:ext>
            </a:extLst>
          </p:cNvPr>
          <p:cNvSpPr txBox="1"/>
          <p:nvPr/>
        </p:nvSpPr>
        <p:spPr>
          <a:xfrm>
            <a:off x="4695822" y="6040054"/>
            <a:ext cx="7753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i="1" dirty="0"/>
              <a:t>Ale… co właściwie gwarantuje nam taki stan rzeczy?</a:t>
            </a:r>
          </a:p>
        </p:txBody>
      </p:sp>
    </p:spTree>
    <p:extLst>
      <p:ext uri="{BB962C8B-B14F-4D97-AF65-F5344CB8AC3E}">
        <p14:creationId xmlns="" xmlns:p14="http://schemas.microsoft.com/office/powerpoint/2010/main" val="131759453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="" xmlns:a16="http://schemas.microsoft.com/office/drawing/2014/main" id="{5C264B5E-1490-4E28-8EB2-A473E4730165}"/>
              </a:ext>
            </a:extLst>
          </p:cNvPr>
          <p:cNvSpPr txBox="1"/>
          <p:nvPr/>
        </p:nvSpPr>
        <p:spPr>
          <a:xfrm>
            <a:off x="1981200" y="525185"/>
            <a:ext cx="63055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b="1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…Odpowiedź brzmi:       NIEPODLEGŁOŚĆ!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="" xmlns:a16="http://schemas.microsoft.com/office/drawing/2014/main" id="{D78B07F5-2066-4A1C-A3C5-870523687150}"/>
              </a:ext>
            </a:extLst>
          </p:cNvPr>
          <p:cNvSpPr txBox="1"/>
          <p:nvPr/>
        </p:nvSpPr>
        <p:spPr>
          <a:xfrm>
            <a:off x="5100637" y="3778896"/>
            <a:ext cx="637222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800" b="1" dirty="0">
                <a:solidFill>
                  <a:schemeClr val="bg1"/>
                </a:solidFill>
              </a:rPr>
              <a:t>Co oznacza dla Nas NIEPODLEGŁOŚĆ? </a:t>
            </a:r>
          </a:p>
          <a:p>
            <a:pPr algn="ctr"/>
            <a:r>
              <a:rPr lang="pl-PL" sz="2800" b="1" dirty="0">
                <a:solidFill>
                  <a:schemeClr val="bg1"/>
                </a:solidFill>
              </a:rPr>
              <a:t>Coraz </a:t>
            </a:r>
            <a:r>
              <a:rPr lang="pl-PL" sz="2800" b="1">
                <a:solidFill>
                  <a:schemeClr val="bg1"/>
                </a:solidFill>
              </a:rPr>
              <a:t>bliżej </a:t>
            </a:r>
            <a:r>
              <a:rPr lang="pl-PL" sz="2800" b="1" smtClean="0">
                <a:solidFill>
                  <a:schemeClr val="bg1"/>
                </a:solidFill>
              </a:rPr>
              <a:t>103 </a:t>
            </a:r>
            <a:r>
              <a:rPr lang="pl-PL" sz="2800" b="1" dirty="0">
                <a:solidFill>
                  <a:schemeClr val="bg1"/>
                </a:solidFill>
              </a:rPr>
              <a:t>rocznicy odzyskania niepodległości przez Polskę, ale jak to interpretujemy? </a:t>
            </a:r>
          </a:p>
          <a:p>
            <a:pPr algn="ctr"/>
            <a:r>
              <a:rPr lang="pl-PL" sz="2800" b="1" dirty="0">
                <a:solidFill>
                  <a:schemeClr val="bg1"/>
                </a:solidFill>
              </a:rPr>
              <a:t>Czy znamy sens tego słowa? </a:t>
            </a:r>
          </a:p>
        </p:txBody>
      </p:sp>
    </p:spTree>
    <p:extLst>
      <p:ext uri="{BB962C8B-B14F-4D97-AF65-F5344CB8AC3E}">
        <p14:creationId xmlns="" xmlns:p14="http://schemas.microsoft.com/office/powerpoint/2010/main" val="143634795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: zaokrąglone rogi 1">
            <a:extLst>
              <a:ext uri="{FF2B5EF4-FFF2-40B4-BE49-F238E27FC236}">
                <a16:creationId xmlns="" xmlns:a16="http://schemas.microsoft.com/office/drawing/2014/main" id="{982631B4-2E81-475C-95D7-A2DBE785BAC0}"/>
              </a:ext>
            </a:extLst>
          </p:cNvPr>
          <p:cNvSpPr/>
          <p:nvPr/>
        </p:nvSpPr>
        <p:spPr>
          <a:xfrm>
            <a:off x="47624" y="457200"/>
            <a:ext cx="8429625" cy="4019550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" name="pole tekstowe 2">
            <a:extLst>
              <a:ext uri="{FF2B5EF4-FFF2-40B4-BE49-F238E27FC236}">
                <a16:creationId xmlns="" xmlns:a16="http://schemas.microsoft.com/office/drawing/2014/main" id="{BF93B2F7-C0E3-442A-9AAE-50D320CF47A6}"/>
              </a:ext>
            </a:extLst>
          </p:cNvPr>
          <p:cNvSpPr txBox="1"/>
          <p:nvPr/>
        </p:nvSpPr>
        <p:spPr>
          <a:xfrm>
            <a:off x="361948" y="971550"/>
            <a:ext cx="780097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i="1" dirty="0"/>
              <a:t>Faktem jest, </a:t>
            </a:r>
            <a:r>
              <a:rPr lang="pl-PL" sz="2400" b="1" i="1" dirty="0" smtClean="0"/>
              <a:t>że </a:t>
            </a:r>
            <a:r>
              <a:rPr lang="pl-PL" sz="2400" b="1" i="1" dirty="0"/>
              <a:t>nasz światopogląd, stosunek do ojczyzny czy patriotyzmu kształtuje </a:t>
            </a:r>
            <a:r>
              <a:rPr lang="pl-PL" sz="2400" b="1" i="1" dirty="0" smtClean="0"/>
              <a:t>m.in. szkoła</a:t>
            </a:r>
            <a:r>
              <a:rPr lang="pl-PL" sz="2400" b="1" i="1" dirty="0"/>
              <a:t>.</a:t>
            </a:r>
          </a:p>
          <a:p>
            <a:pPr algn="ctr"/>
            <a:endParaRPr lang="pl-PL" sz="2400" b="1" i="1" dirty="0"/>
          </a:p>
          <a:p>
            <a:pPr algn="ctr"/>
            <a:r>
              <a:rPr lang="pl-PL" sz="2400" b="1" i="1" dirty="0"/>
              <a:t>Nauczyciele stają przed nie lada wyzwaniem, tłumacząc uczniom i uczennicom, czym jest niepodległość, jak </a:t>
            </a:r>
            <a:r>
              <a:rPr lang="pl-PL" sz="2400" b="1" i="1" dirty="0" smtClean="0"/>
              <a:t>zorganizować </a:t>
            </a:r>
            <a:r>
              <a:rPr lang="pl-PL" sz="2400" b="1" i="1" dirty="0"/>
              <a:t>obchody Święta Niepodległości w swojej szkole, jak wspólnie się cieszyć z tego, że żyjemy w wolnym kraju…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45483F2E-20E2-4F04-9661-EBDC1DE444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932" y="3881217"/>
            <a:ext cx="3282043" cy="27386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34325918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: zaokrąglone rogi 1">
            <a:extLst>
              <a:ext uri="{FF2B5EF4-FFF2-40B4-BE49-F238E27FC236}">
                <a16:creationId xmlns="" xmlns:a16="http://schemas.microsoft.com/office/drawing/2014/main" id="{78AE8F59-912F-4CA7-A95B-30BFF6A736D7}"/>
              </a:ext>
            </a:extLst>
          </p:cNvPr>
          <p:cNvSpPr/>
          <p:nvPr/>
        </p:nvSpPr>
        <p:spPr>
          <a:xfrm>
            <a:off x="728662" y="381000"/>
            <a:ext cx="10348913" cy="3726953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" name="pole tekstowe 2">
            <a:extLst>
              <a:ext uri="{FF2B5EF4-FFF2-40B4-BE49-F238E27FC236}">
                <a16:creationId xmlns="" xmlns:a16="http://schemas.microsoft.com/office/drawing/2014/main" id="{4650F9F0-94D2-49D3-BC06-1DA4A4B44A8D}"/>
              </a:ext>
            </a:extLst>
          </p:cNvPr>
          <p:cNvSpPr txBox="1"/>
          <p:nvPr/>
        </p:nvSpPr>
        <p:spPr>
          <a:xfrm>
            <a:off x="1094184" y="876299"/>
            <a:ext cx="961786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i="1" dirty="0"/>
              <a:t>Okazuje się, że przeciętny młody człowiek po szkole, na pewno jest w stanie odpowiedzieć na pytanie czym jest patriotyzm, niepodległość, </a:t>
            </a:r>
          </a:p>
          <a:p>
            <a:pPr algn="ctr"/>
            <a:r>
              <a:rPr lang="pl-PL" sz="2400" b="1" i="1" dirty="0"/>
              <a:t>ale jest to tylko taka wyuczona regułka. Dopiero, gdy ktoś zapyta- czym dla nas jest niepodległość- zdajemy sobie sprawę, że… nie wiemy…</a:t>
            </a:r>
          </a:p>
          <a:p>
            <a:pPr algn="ctr"/>
            <a:endParaRPr lang="pl-PL" sz="2400" b="1" i="1" dirty="0"/>
          </a:p>
          <a:p>
            <a:pPr algn="ctr"/>
            <a:r>
              <a:rPr lang="pl-PL" sz="2400" b="1" i="1" dirty="0"/>
              <a:t>Nie mamy gotowej odpowiedzi , gdyż do tej pory nie zastanawialiśmy się nad tym…</a:t>
            </a:r>
          </a:p>
          <a:p>
            <a:pPr algn="ctr"/>
            <a:endParaRPr lang="pl-PL" dirty="0"/>
          </a:p>
          <a:p>
            <a:pPr algn="ctr"/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D1F98624-9E6C-4CF4-A0D4-B6C09FBB68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062" y="4372030"/>
            <a:ext cx="3300413" cy="23362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94560834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: zaokrąglone rogi 1">
            <a:extLst>
              <a:ext uri="{FF2B5EF4-FFF2-40B4-BE49-F238E27FC236}">
                <a16:creationId xmlns="" xmlns:a16="http://schemas.microsoft.com/office/drawing/2014/main" id="{9496421E-FFB5-47CB-95D4-33E6DB755FAF}"/>
              </a:ext>
            </a:extLst>
          </p:cNvPr>
          <p:cNvSpPr/>
          <p:nvPr/>
        </p:nvSpPr>
        <p:spPr>
          <a:xfrm>
            <a:off x="914400" y="247649"/>
            <a:ext cx="10363200" cy="4253151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" name="pole tekstowe 2">
            <a:extLst>
              <a:ext uri="{FF2B5EF4-FFF2-40B4-BE49-F238E27FC236}">
                <a16:creationId xmlns="" xmlns:a16="http://schemas.microsoft.com/office/drawing/2014/main" id="{FD6C1405-A9E1-438B-AE8D-B3A502D83E3F}"/>
              </a:ext>
            </a:extLst>
          </p:cNvPr>
          <p:cNvSpPr txBox="1"/>
          <p:nvPr/>
        </p:nvSpPr>
        <p:spPr>
          <a:xfrm>
            <a:off x="1693068" y="438149"/>
            <a:ext cx="867251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i="1" dirty="0"/>
              <a:t>W jednym z wywiadów w „ Polskie Radio 24” prof. Krzysztof Kiciński wypowiedział się, iż to pytanie jest dla młodych ludzi trudne jak np. odpowiedź na pytanie „Jak postrzega się powietrze?”- niby oczywiste, ale odpowiedzieć </a:t>
            </a:r>
            <a:r>
              <a:rPr lang="pl-PL" sz="2400" b="1" i="1" dirty="0" smtClean="0"/>
              <a:t>trudn</a:t>
            </a:r>
            <a:r>
              <a:rPr lang="pl-PL" sz="2400" b="1" i="1" dirty="0" smtClean="0"/>
              <a:t>o</a:t>
            </a:r>
            <a:r>
              <a:rPr lang="pl-PL" sz="2400" b="1" i="1" dirty="0"/>
              <a:t>, gdyż nikt się nad tym specjalnie nie zastanawia.</a:t>
            </a:r>
          </a:p>
          <a:p>
            <a:pPr algn="ctr"/>
            <a:endParaRPr lang="pl-PL" sz="2400" b="1" i="1" dirty="0"/>
          </a:p>
          <a:p>
            <a:pPr algn="ctr"/>
            <a:r>
              <a:rPr lang="pl-PL" sz="2400" b="1" i="1" dirty="0"/>
              <a:t>Z kolei później, wypowiedziała się jedna z nauczycielek, mówiąc, że dzieci i młodzież wiedzą kiedy Polska odzyskała niepodległość, ale właściwie nigdy się nad tym głębiej nie zastanawiały, bo czują, że ich to już nie dotyczy, to już było dawno temu…</a:t>
            </a:r>
            <a:endParaRPr lang="pl-PL" dirty="0"/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3DB17462-51B0-4FB5-A85E-EF26605D04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725" y="4596050"/>
            <a:ext cx="3276600" cy="2060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08426880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="" xmlns:a16="http://schemas.microsoft.com/office/drawing/2014/main" id="{DFCE6E70-DCC9-46BC-9FF0-B920460EBE1B}"/>
              </a:ext>
            </a:extLst>
          </p:cNvPr>
          <p:cNvSpPr txBox="1"/>
          <p:nvPr/>
        </p:nvSpPr>
        <p:spPr>
          <a:xfrm>
            <a:off x="5191125" y="3077260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600" b="1" dirty="0">
                <a:solidFill>
                  <a:schemeClr val="bg1"/>
                </a:solidFill>
              </a:rPr>
              <a:t>Poniżej kilka przykładów rozumienia słowa „niepodległość” w gronie młodzieży szkoły średniej.</a:t>
            </a:r>
          </a:p>
        </p:txBody>
      </p:sp>
    </p:spTree>
    <p:extLst>
      <p:ext uri="{BB962C8B-B14F-4D97-AF65-F5344CB8AC3E}">
        <p14:creationId xmlns="" xmlns:p14="http://schemas.microsoft.com/office/powerpoint/2010/main" val="259823246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2454</TotalTime>
  <Words>859</Words>
  <Application>Microsoft Office PowerPoint</Application>
  <PresentationFormat>Niestandardowy</PresentationFormat>
  <Paragraphs>105</Paragraphs>
  <Slides>21</Slides>
  <Notes>0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2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Magdalena Kłósek</dc:creator>
  <cp:lastModifiedBy>Acer</cp:lastModifiedBy>
  <cp:revision>46</cp:revision>
  <dcterms:created xsi:type="dcterms:W3CDTF">2020-11-01T19:46:00Z</dcterms:created>
  <dcterms:modified xsi:type="dcterms:W3CDTF">2021-11-05T19:25:30Z</dcterms:modified>
</cp:coreProperties>
</file>